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1" r:id="rId3"/>
    <p:sldId id="262" r:id="rId4"/>
    <p:sldId id="263" r:id="rId5"/>
    <p:sldId id="264" r:id="rId6"/>
    <p:sldId id="265" r:id="rId7"/>
    <p:sldId id="266" r:id="rId8"/>
    <p:sldId id="267" r:id="rId9"/>
    <p:sldId id="258" r:id="rId10"/>
    <p:sldId id="259" r:id="rId11"/>
    <p:sldId id="260" r:id="rId12"/>
    <p:sldId id="268"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94660"/>
  </p:normalViewPr>
  <p:slideViewPr>
    <p:cSldViewPr>
      <p:cViewPr varScale="1">
        <p:scale>
          <a:sx n="72" d="100"/>
          <a:sy n="72" d="100"/>
        </p:scale>
        <p:origin x="113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47193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140366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098448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BFBE2B-D36D-4F04-B447-5408174E5198}"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646886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BFBE2B-D36D-4F04-B447-5408174E5198}"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882443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BFBE2B-D36D-4F04-B447-5408174E5198}"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63435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BFBE2B-D36D-4F04-B447-5408174E5198}" type="datetimeFigureOut">
              <a:rPr lang="en-US" smtClean="0"/>
              <a:pPr/>
              <a:t>9/15/2017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533813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BFBE2B-D36D-4F04-B447-5408174E5198}" type="datetimeFigureOut">
              <a:rPr lang="en-US" smtClean="0"/>
              <a:pPr/>
              <a:t>9/15/2017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3565507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BFBE2B-D36D-4F04-B447-5408174E5198}" type="datetimeFigureOut">
              <a:rPr lang="en-US" smtClean="0"/>
              <a:pPr/>
              <a:t>9/15/2017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664031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BFBE2B-D36D-4F04-B447-5408174E5198}"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2542778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BFBE2B-D36D-4F04-B447-5408174E5198}"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66906-C033-47FA-BC66-AAF1FA4C1F08}" type="slidenum">
              <a:rPr lang="en-US" smtClean="0"/>
              <a:pPr/>
              <a:t>‹#›</a:t>
            </a:fld>
            <a:endParaRPr lang="en-US"/>
          </a:p>
        </p:txBody>
      </p:sp>
    </p:spTree>
    <p:extLst>
      <p:ext uri="{BB962C8B-B14F-4D97-AF65-F5344CB8AC3E}">
        <p14:creationId xmlns:p14="http://schemas.microsoft.com/office/powerpoint/2010/main" val="1622797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BFBE2B-D36D-4F04-B447-5408174E5198}" type="datetimeFigureOut">
              <a:rPr lang="en-US" smtClean="0"/>
              <a:pPr/>
              <a:t>9/15/2017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F466906-C033-47FA-BC66-AAF1FA4C1F08}" type="slidenum">
              <a:rPr lang="en-US" smtClean="0"/>
              <a:pPr/>
              <a:t>‹#›</a:t>
            </a:fld>
            <a:endParaRPr lang="en-US"/>
          </a:p>
        </p:txBody>
      </p:sp>
    </p:spTree>
    <p:extLst>
      <p:ext uri="{BB962C8B-B14F-4D97-AF65-F5344CB8AC3E}">
        <p14:creationId xmlns:p14="http://schemas.microsoft.com/office/powerpoint/2010/main" val="22694844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Chương</a:t>
            </a:r>
            <a:r>
              <a:rPr lang="en-US" dirty="0" smtClean="0"/>
              <a:t> 1 – </a:t>
            </a:r>
            <a:r>
              <a:rPr lang="en-US" dirty="0" err="1" smtClean="0"/>
              <a:t>Phương</a:t>
            </a:r>
            <a:r>
              <a:rPr lang="en-US" dirty="0" smtClean="0"/>
              <a:t> </a:t>
            </a:r>
            <a:r>
              <a:rPr lang="en-US" dirty="0" err="1" smtClean="0"/>
              <a:t>thức</a:t>
            </a:r>
            <a:r>
              <a:rPr lang="en-US" dirty="0" smtClean="0"/>
              <a:t> </a:t>
            </a:r>
            <a:r>
              <a:rPr lang="en-US" dirty="0" err="1" smtClean="0"/>
              <a:t>và</a:t>
            </a:r>
            <a:r>
              <a:rPr lang="en-US" dirty="0" smtClean="0"/>
              <a:t> </a:t>
            </a:r>
            <a:r>
              <a:rPr lang="en-US" dirty="0" err="1" smtClean="0"/>
              <a:t>các</a:t>
            </a:r>
            <a:r>
              <a:rPr lang="en-US" dirty="0" smtClean="0"/>
              <a:t> </a:t>
            </a:r>
            <a:r>
              <a:rPr lang="en-US" dirty="0" err="1" smtClean="0"/>
              <a:t>loại</a:t>
            </a:r>
            <a:r>
              <a:rPr lang="en-US" dirty="0" smtClean="0"/>
              <a:t> </a:t>
            </a:r>
            <a:r>
              <a:rPr lang="en-US" dirty="0" err="1" smtClean="0"/>
              <a:t>tham</a:t>
            </a:r>
            <a:r>
              <a:rPr lang="en-US" dirty="0" smtClean="0"/>
              <a:t> </a:t>
            </a:r>
            <a:r>
              <a:rPr lang="en-US" dirty="0" err="1" smtClean="0"/>
              <a:t>số</a:t>
            </a:r>
            <a:endParaRPr lang="en-US" dirty="0"/>
          </a:p>
        </p:txBody>
      </p:sp>
      <p:sp>
        <p:nvSpPr>
          <p:cNvPr id="3" name="Content Placeholder 2"/>
          <p:cNvSpPr>
            <a:spLocks noGrp="1"/>
          </p:cNvSpPr>
          <p:nvPr>
            <p:ph idx="1"/>
          </p:nvPr>
        </p:nvSpPr>
        <p:spPr/>
        <p:txBody>
          <a:bodyPr>
            <a:norm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ref</a:t>
            </a:r>
            <a:r>
              <a:rPr lang="en-US" dirty="0"/>
              <a:t>, </a:t>
            </a:r>
            <a:r>
              <a:rPr lang="en-US" dirty="0">
                <a:solidFill>
                  <a:srgbClr val="FF3300"/>
                </a:solidFill>
              </a:rPr>
              <a:t>out</a:t>
            </a:r>
            <a:r>
              <a:rPr lang="en-US" dirty="0"/>
              <a:t>, </a:t>
            </a:r>
            <a:r>
              <a:rPr lang="en-US" dirty="0" err="1"/>
              <a:t>param</a:t>
            </a:r>
            <a:endParaRPr lang="en-US" dirty="0"/>
          </a:p>
        </p:txBody>
      </p:sp>
      <p:sp>
        <p:nvSpPr>
          <p:cNvPr id="3" name="Content Placeholder 2"/>
          <p:cNvSpPr>
            <a:spLocks noGrp="1"/>
          </p:cNvSpPr>
          <p:nvPr>
            <p:ph idx="1"/>
          </p:nvPr>
        </p:nvSpPr>
        <p:spPr/>
        <p:txBody>
          <a:bodyPr/>
          <a:lstStyle/>
          <a:p>
            <a:r>
              <a:rPr lang="en-US" sz="2400" dirty="0"/>
              <a:t>out: </a:t>
            </a:r>
            <a:r>
              <a:rPr lang="en-US" sz="2400" dirty="0" err="1"/>
              <a:t>tương</a:t>
            </a:r>
            <a:r>
              <a:rPr lang="en-US" sz="2400" dirty="0"/>
              <a:t> </a:t>
            </a:r>
            <a:r>
              <a:rPr lang="en-US" sz="2400" dirty="0" err="1"/>
              <a:t>tự</a:t>
            </a:r>
            <a:r>
              <a:rPr lang="en-US" sz="2400" dirty="0"/>
              <a:t> </a:t>
            </a:r>
            <a:r>
              <a:rPr lang="en-US" sz="2400" dirty="0" err="1"/>
              <a:t>như</a:t>
            </a:r>
            <a:r>
              <a:rPr lang="en-US" sz="2400" dirty="0"/>
              <a:t> ref</a:t>
            </a:r>
          </a:p>
          <a:p>
            <a:r>
              <a:rPr lang="en-US" sz="2400" dirty="0" err="1"/>
              <a:t>Khác</a:t>
            </a:r>
            <a:r>
              <a:rPr lang="en-US" sz="2400" dirty="0"/>
              <a:t> ref </a:t>
            </a:r>
            <a:r>
              <a:rPr lang="en-US" sz="2400" dirty="0" err="1"/>
              <a:t>là</a:t>
            </a:r>
            <a:r>
              <a:rPr lang="en-US" sz="2400" dirty="0"/>
              <a:t> </a:t>
            </a:r>
            <a:r>
              <a:rPr lang="en-US" sz="2400" dirty="0" err="1"/>
              <a:t>ko</a:t>
            </a:r>
            <a:r>
              <a:rPr lang="en-US" sz="2400" dirty="0"/>
              <a:t> </a:t>
            </a:r>
            <a:r>
              <a:rPr lang="en-US" sz="2400" dirty="0" err="1"/>
              <a:t>cần</a:t>
            </a:r>
            <a:r>
              <a:rPr lang="en-US" sz="2400" dirty="0"/>
              <a:t> </a:t>
            </a:r>
            <a:r>
              <a:rPr lang="en-US" sz="2400" dirty="0" err="1"/>
              <a:t>khởi</a:t>
            </a:r>
            <a:r>
              <a:rPr lang="en-US" sz="2400" dirty="0"/>
              <a:t> </a:t>
            </a:r>
            <a:r>
              <a:rPr lang="en-US" sz="2400" dirty="0" err="1"/>
              <a:t>tạo</a:t>
            </a:r>
            <a:r>
              <a:rPr lang="en-US" sz="2400" dirty="0"/>
              <a:t> </a:t>
            </a:r>
            <a:r>
              <a:rPr lang="en-US" sz="2400" dirty="0" err="1"/>
              <a:t>giá</a:t>
            </a:r>
            <a:r>
              <a:rPr lang="en-US" sz="2400" dirty="0"/>
              <a:t> </a:t>
            </a:r>
            <a:r>
              <a:rPr lang="en-US" sz="2400" dirty="0" err="1"/>
              <a:t>trị</a:t>
            </a:r>
            <a:r>
              <a:rPr lang="en-US" sz="2400" dirty="0"/>
              <a:t> </a:t>
            </a:r>
            <a:r>
              <a:rPr lang="en-US" sz="2400" dirty="0" err="1"/>
              <a:t>trước</a:t>
            </a:r>
            <a:r>
              <a:rPr lang="en-US" sz="2400" dirty="0"/>
              <a:t> </a:t>
            </a:r>
            <a:r>
              <a:rPr lang="en-US" sz="2400" dirty="0" err="1"/>
              <a:t>khi</a:t>
            </a:r>
            <a:r>
              <a:rPr lang="en-US" sz="2400" dirty="0"/>
              <a:t> </a:t>
            </a:r>
            <a:r>
              <a:rPr lang="en-US" sz="2400" dirty="0" err="1" smtClean="0"/>
              <a:t>truyền</a:t>
            </a:r>
            <a:endParaRPr lang="en-US" sz="2400" dirty="0" smtClean="0"/>
          </a:p>
          <a:p>
            <a:endParaRPr lang="en-US" dirty="0"/>
          </a:p>
        </p:txBody>
      </p:sp>
      <p:grpSp>
        <p:nvGrpSpPr>
          <p:cNvPr id="4" name="Group 3"/>
          <p:cNvGrpSpPr/>
          <p:nvPr/>
        </p:nvGrpSpPr>
        <p:grpSpPr>
          <a:xfrm>
            <a:off x="609600" y="2971800"/>
            <a:ext cx="7981950" cy="2438400"/>
            <a:chOff x="609600" y="2971800"/>
            <a:chExt cx="7981950" cy="2438400"/>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971800"/>
              <a:ext cx="42195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5"/>
            <p:cNvSpPr>
              <a:spLocks noChangeShapeType="1"/>
            </p:cNvSpPr>
            <p:nvPr/>
          </p:nvSpPr>
          <p:spPr bwMode="auto">
            <a:xfrm>
              <a:off x="4025900" y="4876800"/>
              <a:ext cx="21336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6"/>
            <p:cNvSpPr>
              <a:spLocks noChangeShapeType="1"/>
            </p:cNvSpPr>
            <p:nvPr/>
          </p:nvSpPr>
          <p:spPr bwMode="auto">
            <a:xfrm flipV="1">
              <a:off x="4038600" y="4724400"/>
              <a:ext cx="0" cy="1524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Text Box 7"/>
            <p:cNvSpPr txBox="1">
              <a:spLocks noChangeArrowheads="1"/>
            </p:cNvSpPr>
            <p:nvPr/>
          </p:nvSpPr>
          <p:spPr bwMode="auto">
            <a:xfrm>
              <a:off x="6197600" y="4673600"/>
              <a:ext cx="2393950" cy="366713"/>
            </a:xfrm>
            <a:prstGeom prst="rect">
              <a:avLst/>
            </a:prstGeom>
            <a:solidFill>
              <a:srgbClr val="CCFFFF">
                <a:alpha val="23137"/>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2"/>
                  </a:solidFill>
                  <a:latin typeface="Arial" charset="0"/>
                </a:defRPr>
              </a:lvl1pPr>
              <a:lvl2pPr marL="742950" indent="-285750" eaLnBrk="0" hangingPunct="0">
                <a:defRPr b="1">
                  <a:solidFill>
                    <a:schemeClr val="tx2"/>
                  </a:solidFill>
                  <a:latin typeface="Arial" charset="0"/>
                </a:defRPr>
              </a:lvl2pPr>
              <a:lvl3pPr marL="1143000" indent="-228600" eaLnBrk="0" hangingPunct="0">
                <a:defRPr b="1">
                  <a:solidFill>
                    <a:schemeClr val="tx2"/>
                  </a:solidFill>
                  <a:latin typeface="Arial" charset="0"/>
                </a:defRPr>
              </a:lvl3pPr>
              <a:lvl4pPr marL="1600200" indent="-228600" eaLnBrk="0" hangingPunct="0">
                <a:defRPr b="1">
                  <a:solidFill>
                    <a:schemeClr val="tx2"/>
                  </a:solidFill>
                  <a:latin typeface="Arial" charset="0"/>
                </a:defRPr>
              </a:lvl4pPr>
              <a:lvl5pPr marL="2057400" indent="-228600" eaLnBrk="0" hangingPunct="0">
                <a:defRPr b="1">
                  <a:solidFill>
                    <a:schemeClr val="tx2"/>
                  </a:solidFill>
                  <a:latin typeface="Arial" charset="0"/>
                </a:defRPr>
              </a:lvl5pPr>
              <a:lvl6pPr marL="2514600" indent="-228600" algn="ctr" eaLnBrk="0" fontAlgn="base" hangingPunct="0">
                <a:spcBef>
                  <a:spcPct val="0"/>
                </a:spcBef>
                <a:spcAft>
                  <a:spcPct val="0"/>
                </a:spcAft>
                <a:defRPr b="1">
                  <a:solidFill>
                    <a:schemeClr val="tx2"/>
                  </a:solidFill>
                  <a:latin typeface="Arial" charset="0"/>
                </a:defRPr>
              </a:lvl6pPr>
              <a:lvl7pPr marL="2971800" indent="-228600" algn="ctr" eaLnBrk="0" fontAlgn="base" hangingPunct="0">
                <a:spcBef>
                  <a:spcPct val="0"/>
                </a:spcBef>
                <a:spcAft>
                  <a:spcPct val="0"/>
                </a:spcAft>
                <a:defRPr b="1">
                  <a:solidFill>
                    <a:schemeClr val="tx2"/>
                  </a:solidFill>
                  <a:latin typeface="Arial" charset="0"/>
                </a:defRPr>
              </a:lvl7pPr>
              <a:lvl8pPr marL="3429000" indent="-228600" algn="ctr" eaLnBrk="0" fontAlgn="base" hangingPunct="0">
                <a:spcBef>
                  <a:spcPct val="0"/>
                </a:spcBef>
                <a:spcAft>
                  <a:spcPct val="0"/>
                </a:spcAft>
                <a:defRPr b="1">
                  <a:solidFill>
                    <a:schemeClr val="tx2"/>
                  </a:solidFill>
                  <a:latin typeface="Arial" charset="0"/>
                </a:defRPr>
              </a:lvl8pPr>
              <a:lvl9pPr marL="3886200" indent="-228600" algn="ctr" eaLnBrk="0" fontAlgn="base" hangingPunct="0">
                <a:spcBef>
                  <a:spcPct val="0"/>
                </a:spcBef>
                <a:spcAft>
                  <a:spcPct val="0"/>
                </a:spcAft>
                <a:defRPr b="1">
                  <a:solidFill>
                    <a:schemeClr val="tx2"/>
                  </a:solidFill>
                  <a:latin typeface="Arial" charset="0"/>
                </a:defRPr>
              </a:lvl9pPr>
            </a:lstStyle>
            <a:p>
              <a:pPr eaLnBrk="1" hangingPunct="1"/>
              <a:r>
                <a:rPr lang="en-US" b="0">
                  <a:solidFill>
                    <a:schemeClr val="tx1"/>
                  </a:solidFill>
                  <a:cs typeface="Arial" charset="0"/>
                </a:rPr>
                <a:t>Khai báo cho tham số</a:t>
              </a:r>
            </a:p>
          </p:txBody>
        </p:sp>
        <p:sp>
          <p:nvSpPr>
            <p:cNvPr id="9" name="Line 8"/>
            <p:cNvSpPr>
              <a:spLocks noChangeShapeType="1"/>
            </p:cNvSpPr>
            <p:nvPr/>
          </p:nvSpPr>
          <p:spPr bwMode="auto">
            <a:xfrm>
              <a:off x="2425700" y="4076700"/>
              <a:ext cx="36576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Line 9"/>
            <p:cNvSpPr>
              <a:spLocks noChangeShapeType="1"/>
            </p:cNvSpPr>
            <p:nvPr/>
          </p:nvSpPr>
          <p:spPr bwMode="auto">
            <a:xfrm flipV="1">
              <a:off x="2438400" y="3848100"/>
              <a:ext cx="0" cy="228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Text Box 10"/>
            <p:cNvSpPr txBox="1">
              <a:spLocks noChangeArrowheads="1"/>
            </p:cNvSpPr>
            <p:nvPr/>
          </p:nvSpPr>
          <p:spPr bwMode="auto">
            <a:xfrm>
              <a:off x="6197600" y="3759200"/>
              <a:ext cx="1984375" cy="641350"/>
            </a:xfrm>
            <a:prstGeom prst="rect">
              <a:avLst/>
            </a:prstGeom>
            <a:solidFill>
              <a:srgbClr val="CCFFFF">
                <a:alpha val="23137"/>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2"/>
                  </a:solidFill>
                  <a:latin typeface="Arial" charset="0"/>
                </a:defRPr>
              </a:lvl1pPr>
              <a:lvl2pPr marL="742950" indent="-285750" eaLnBrk="0" hangingPunct="0">
                <a:defRPr b="1">
                  <a:solidFill>
                    <a:schemeClr val="tx2"/>
                  </a:solidFill>
                  <a:latin typeface="Arial" charset="0"/>
                </a:defRPr>
              </a:lvl2pPr>
              <a:lvl3pPr marL="1143000" indent="-228600" eaLnBrk="0" hangingPunct="0">
                <a:defRPr b="1">
                  <a:solidFill>
                    <a:schemeClr val="tx2"/>
                  </a:solidFill>
                  <a:latin typeface="Arial" charset="0"/>
                </a:defRPr>
              </a:lvl3pPr>
              <a:lvl4pPr marL="1600200" indent="-228600" eaLnBrk="0" hangingPunct="0">
                <a:defRPr b="1">
                  <a:solidFill>
                    <a:schemeClr val="tx2"/>
                  </a:solidFill>
                  <a:latin typeface="Arial" charset="0"/>
                </a:defRPr>
              </a:lvl4pPr>
              <a:lvl5pPr marL="2057400" indent="-228600" eaLnBrk="0" hangingPunct="0">
                <a:defRPr b="1">
                  <a:solidFill>
                    <a:schemeClr val="tx2"/>
                  </a:solidFill>
                  <a:latin typeface="Arial" charset="0"/>
                </a:defRPr>
              </a:lvl5pPr>
              <a:lvl6pPr marL="2514600" indent="-228600" algn="ctr" eaLnBrk="0" fontAlgn="base" hangingPunct="0">
                <a:spcBef>
                  <a:spcPct val="0"/>
                </a:spcBef>
                <a:spcAft>
                  <a:spcPct val="0"/>
                </a:spcAft>
                <a:defRPr b="1">
                  <a:solidFill>
                    <a:schemeClr val="tx2"/>
                  </a:solidFill>
                  <a:latin typeface="Arial" charset="0"/>
                </a:defRPr>
              </a:lvl6pPr>
              <a:lvl7pPr marL="2971800" indent="-228600" algn="ctr" eaLnBrk="0" fontAlgn="base" hangingPunct="0">
                <a:spcBef>
                  <a:spcPct val="0"/>
                </a:spcBef>
                <a:spcAft>
                  <a:spcPct val="0"/>
                </a:spcAft>
                <a:defRPr b="1">
                  <a:solidFill>
                    <a:schemeClr val="tx2"/>
                  </a:solidFill>
                  <a:latin typeface="Arial" charset="0"/>
                </a:defRPr>
              </a:lvl7pPr>
              <a:lvl8pPr marL="3429000" indent="-228600" algn="ctr" eaLnBrk="0" fontAlgn="base" hangingPunct="0">
                <a:spcBef>
                  <a:spcPct val="0"/>
                </a:spcBef>
                <a:spcAft>
                  <a:spcPct val="0"/>
                </a:spcAft>
                <a:defRPr b="1">
                  <a:solidFill>
                    <a:schemeClr val="tx2"/>
                  </a:solidFill>
                  <a:latin typeface="Arial" charset="0"/>
                </a:defRPr>
              </a:lvl8pPr>
              <a:lvl9pPr marL="3886200" indent="-228600" algn="ctr" eaLnBrk="0" fontAlgn="base" hangingPunct="0">
                <a:spcBef>
                  <a:spcPct val="0"/>
                </a:spcBef>
                <a:spcAft>
                  <a:spcPct val="0"/>
                </a:spcAft>
                <a:defRPr b="1">
                  <a:solidFill>
                    <a:schemeClr val="tx2"/>
                  </a:solidFill>
                  <a:latin typeface="Arial" charset="0"/>
                </a:defRPr>
              </a:lvl9pPr>
            </a:lstStyle>
            <a:p>
              <a:pPr eaLnBrk="1" hangingPunct="1"/>
              <a:r>
                <a:rPr lang="en-US" b="0">
                  <a:solidFill>
                    <a:schemeClr val="tx1"/>
                  </a:solidFill>
                  <a:cs typeface="Arial" charset="0"/>
                </a:rPr>
                <a:t>Dùng trước tham </a:t>
              </a:r>
            </a:p>
            <a:p>
              <a:pPr eaLnBrk="1" hangingPunct="1"/>
              <a:r>
                <a:rPr lang="en-US" b="0">
                  <a:solidFill>
                    <a:schemeClr val="tx1"/>
                  </a:solidFill>
                  <a:cs typeface="Arial" charset="0"/>
                </a:rPr>
                <a:t>số khi gọi hàm</a:t>
              </a:r>
            </a:p>
          </p:txBody>
        </p:sp>
      </p:grpSp>
    </p:spTree>
    <p:extLst>
      <p:ext uri="{BB962C8B-B14F-4D97-AF65-F5344CB8AC3E}">
        <p14:creationId xmlns:p14="http://schemas.microsoft.com/office/powerpoint/2010/main" val="1578149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8516"/>
            <a:ext cx="8229600" cy="862084"/>
          </a:xfrm>
        </p:spPr>
        <p:txBody>
          <a:bodyPr/>
          <a:lstStyle/>
          <a:p>
            <a:r>
              <a:rPr lang="en-US" dirty="0">
                <a:solidFill>
                  <a:schemeClr val="tx1"/>
                </a:solidFill>
              </a:rPr>
              <a:t>ref</a:t>
            </a:r>
            <a:r>
              <a:rPr lang="en-US" dirty="0"/>
              <a:t>, </a:t>
            </a:r>
            <a:r>
              <a:rPr lang="en-US" dirty="0">
                <a:solidFill>
                  <a:schemeClr val="tx1"/>
                </a:solidFill>
              </a:rPr>
              <a:t>out</a:t>
            </a:r>
            <a:r>
              <a:rPr lang="en-US" dirty="0"/>
              <a:t>, </a:t>
            </a:r>
            <a:r>
              <a:rPr lang="en-US" dirty="0" err="1">
                <a:solidFill>
                  <a:srgbClr val="FF3300"/>
                </a:solidFill>
              </a:rPr>
              <a:t>param</a:t>
            </a:r>
            <a:endParaRPr lang="en-US" dirty="0"/>
          </a:p>
        </p:txBody>
      </p:sp>
      <p:grpSp>
        <p:nvGrpSpPr>
          <p:cNvPr id="4" name="Group 3"/>
          <p:cNvGrpSpPr/>
          <p:nvPr/>
        </p:nvGrpSpPr>
        <p:grpSpPr>
          <a:xfrm>
            <a:off x="379412" y="1374443"/>
            <a:ext cx="8356600" cy="4876800"/>
            <a:chOff x="482600" y="1219200"/>
            <a:chExt cx="8356600" cy="4876800"/>
          </a:xfrm>
        </p:grpSpPr>
        <p:pic>
          <p:nvPicPr>
            <p:cNvPr id="5" name="Picture 5"/>
            <p:cNvPicPr>
              <a:picLocks noChangeAspect="1" noChangeArrowheads="1"/>
            </p:cNvPicPr>
            <p:nvPr/>
          </p:nvPicPr>
          <p:blipFill>
            <a:blip r:embed="rId2"/>
            <a:srcRect/>
            <a:stretch>
              <a:fillRect/>
            </a:stretch>
          </p:blipFill>
          <p:spPr bwMode="auto">
            <a:xfrm>
              <a:off x="482600" y="3886200"/>
              <a:ext cx="2438400" cy="1219200"/>
            </a:xfrm>
            <a:prstGeom prst="rect">
              <a:avLst/>
            </a:prstGeom>
            <a:ln>
              <a:headEnd/>
              <a:tailEnd/>
            </a:ln>
          </p:spPr>
          <p:style>
            <a:lnRef idx="3">
              <a:schemeClr val="lt1"/>
            </a:lnRef>
            <a:fillRef idx="1">
              <a:schemeClr val="accent1"/>
            </a:fillRef>
            <a:effectRef idx="1">
              <a:schemeClr val="accent1"/>
            </a:effectRef>
            <a:fontRef idx="minor">
              <a:schemeClr val="lt1"/>
            </a:fontRef>
          </p:style>
        </p:pic>
        <p:pic>
          <p:nvPicPr>
            <p:cNvPr id="6" name="Picture 6"/>
            <p:cNvPicPr>
              <a:picLocks noChangeAspect="1" noChangeArrowheads="1"/>
            </p:cNvPicPr>
            <p:nvPr/>
          </p:nvPicPr>
          <p:blipFill>
            <a:blip r:embed="rId3"/>
            <a:srcRect/>
            <a:stretch>
              <a:fillRect/>
            </a:stretch>
          </p:blipFill>
          <p:spPr bwMode="auto">
            <a:xfrm>
              <a:off x="3063875" y="3886200"/>
              <a:ext cx="2686050" cy="1219200"/>
            </a:xfrm>
            <a:prstGeom prst="rect">
              <a:avLst/>
            </a:prstGeom>
            <a:ln>
              <a:headEnd/>
              <a:tailEnd/>
            </a:ln>
          </p:spPr>
          <p:style>
            <a:lnRef idx="3">
              <a:schemeClr val="lt1"/>
            </a:lnRef>
            <a:fillRef idx="1">
              <a:schemeClr val="accent1"/>
            </a:fillRef>
            <a:effectRef idx="1">
              <a:schemeClr val="accent1"/>
            </a:effectRef>
            <a:fontRef idx="minor">
              <a:schemeClr val="lt1"/>
            </a:fontRef>
          </p:style>
        </p:pic>
        <p:pic>
          <p:nvPicPr>
            <p:cNvPr id="7" name="Picture 7"/>
            <p:cNvPicPr>
              <a:picLocks noChangeAspect="1" noChangeArrowheads="1"/>
            </p:cNvPicPr>
            <p:nvPr/>
          </p:nvPicPr>
          <p:blipFill>
            <a:blip r:embed="rId4"/>
            <a:srcRect/>
            <a:stretch>
              <a:fillRect/>
            </a:stretch>
          </p:blipFill>
          <p:spPr bwMode="auto">
            <a:xfrm>
              <a:off x="5892800" y="3886200"/>
              <a:ext cx="2867025" cy="1228725"/>
            </a:xfrm>
            <a:prstGeom prst="rect">
              <a:avLst/>
            </a:prstGeom>
            <a:ln>
              <a:headEnd/>
              <a:tailEnd/>
            </a:ln>
          </p:spPr>
          <p:style>
            <a:lnRef idx="3">
              <a:schemeClr val="lt1"/>
            </a:lnRef>
            <a:fillRef idx="1">
              <a:schemeClr val="accent1"/>
            </a:fillRef>
            <a:effectRef idx="1">
              <a:schemeClr val="accent1"/>
            </a:effectRef>
            <a:fontRef idx="minor">
              <a:schemeClr val="lt1"/>
            </a:fontRef>
          </p:style>
        </p:pic>
        <p:sp>
          <p:nvSpPr>
            <p:cNvPr id="8" name="Line 13"/>
            <p:cNvSpPr>
              <a:spLocks noChangeShapeType="1"/>
            </p:cNvSpPr>
            <p:nvPr/>
          </p:nvSpPr>
          <p:spPr bwMode="auto">
            <a:xfrm flipV="1">
              <a:off x="2286000" y="4724400"/>
              <a:ext cx="0" cy="990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ectangle 14"/>
            <p:cNvSpPr>
              <a:spLocks noChangeArrowheads="1"/>
            </p:cNvSpPr>
            <p:nvPr/>
          </p:nvSpPr>
          <p:spPr bwMode="auto">
            <a:xfrm>
              <a:off x="1866900" y="4508500"/>
              <a:ext cx="914400" cy="2032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 name="Rectangle 15"/>
            <p:cNvSpPr>
              <a:spLocks noChangeArrowheads="1"/>
            </p:cNvSpPr>
            <p:nvPr/>
          </p:nvSpPr>
          <p:spPr bwMode="auto">
            <a:xfrm>
              <a:off x="4216400" y="4495800"/>
              <a:ext cx="1447800" cy="2159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 name="Rectangle 16"/>
            <p:cNvSpPr>
              <a:spLocks noChangeArrowheads="1"/>
            </p:cNvSpPr>
            <p:nvPr/>
          </p:nvSpPr>
          <p:spPr bwMode="auto">
            <a:xfrm>
              <a:off x="7391400" y="4394200"/>
              <a:ext cx="1447800" cy="2286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 name="Text Box 17"/>
            <p:cNvSpPr txBox="1">
              <a:spLocks noChangeArrowheads="1"/>
            </p:cNvSpPr>
            <p:nvPr/>
          </p:nvSpPr>
          <p:spPr bwMode="auto">
            <a:xfrm>
              <a:off x="1689100" y="5727700"/>
              <a:ext cx="1162050" cy="366713"/>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a:defRPr/>
              </a:pPr>
              <a:r>
                <a:rPr lang="en-US" b="0">
                  <a:solidFill>
                    <a:schemeClr val="tx1"/>
                  </a:solidFill>
                  <a:cs typeface="Arial" charset="0"/>
                </a:rPr>
                <a:t>3 phần tử</a:t>
              </a:r>
            </a:p>
          </p:txBody>
        </p:sp>
        <p:sp>
          <p:nvSpPr>
            <p:cNvPr id="13" name="Line 18"/>
            <p:cNvSpPr>
              <a:spLocks noChangeShapeType="1"/>
            </p:cNvSpPr>
            <p:nvPr/>
          </p:nvSpPr>
          <p:spPr bwMode="auto">
            <a:xfrm flipV="1">
              <a:off x="4984750" y="4724400"/>
              <a:ext cx="0" cy="990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Text Box 19"/>
            <p:cNvSpPr txBox="1">
              <a:spLocks noChangeArrowheads="1"/>
            </p:cNvSpPr>
            <p:nvPr/>
          </p:nvSpPr>
          <p:spPr bwMode="auto">
            <a:xfrm>
              <a:off x="4400550" y="5727700"/>
              <a:ext cx="1162050" cy="366713"/>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a:defRPr/>
              </a:pPr>
              <a:r>
                <a:rPr lang="en-US" b="0" dirty="0">
                  <a:solidFill>
                    <a:schemeClr val="tx1"/>
                  </a:solidFill>
                  <a:cs typeface="Arial" charset="0"/>
                </a:rPr>
                <a:t>6 </a:t>
              </a:r>
              <a:r>
                <a:rPr lang="en-US" b="0" dirty="0" err="1">
                  <a:solidFill>
                    <a:schemeClr val="tx1"/>
                  </a:solidFill>
                  <a:cs typeface="Arial" charset="0"/>
                </a:rPr>
                <a:t>phần</a:t>
              </a:r>
              <a:r>
                <a:rPr lang="en-US" b="0" dirty="0">
                  <a:solidFill>
                    <a:schemeClr val="tx1"/>
                  </a:solidFill>
                  <a:cs typeface="Arial" charset="0"/>
                </a:rPr>
                <a:t> </a:t>
              </a:r>
              <a:r>
                <a:rPr lang="en-US" b="0" dirty="0" err="1">
                  <a:solidFill>
                    <a:schemeClr val="tx1"/>
                  </a:solidFill>
                  <a:cs typeface="Arial" charset="0"/>
                </a:rPr>
                <a:t>tử</a:t>
              </a:r>
              <a:endParaRPr lang="en-US" b="0" dirty="0">
                <a:solidFill>
                  <a:schemeClr val="tx1"/>
                </a:solidFill>
                <a:cs typeface="Arial" charset="0"/>
              </a:endParaRPr>
            </a:p>
          </p:txBody>
        </p:sp>
        <p:sp>
          <p:nvSpPr>
            <p:cNvPr id="15" name="Line 20"/>
            <p:cNvSpPr>
              <a:spLocks noChangeShapeType="1"/>
            </p:cNvSpPr>
            <p:nvPr/>
          </p:nvSpPr>
          <p:spPr bwMode="auto">
            <a:xfrm flipV="1">
              <a:off x="8128000" y="4648200"/>
              <a:ext cx="0" cy="990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Text Box 21"/>
            <p:cNvSpPr txBox="1">
              <a:spLocks noChangeArrowheads="1"/>
            </p:cNvSpPr>
            <p:nvPr/>
          </p:nvSpPr>
          <p:spPr bwMode="auto">
            <a:xfrm>
              <a:off x="7454900" y="5729288"/>
              <a:ext cx="1339850" cy="366712"/>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a:defRPr/>
              </a:pPr>
              <a:r>
                <a:rPr lang="en-US" b="0">
                  <a:solidFill>
                    <a:schemeClr val="tx1"/>
                  </a:solidFill>
                  <a:cs typeface="Arial" charset="0"/>
                </a:rPr>
                <a:t>Mảng array</a:t>
              </a:r>
            </a:p>
          </p:txBody>
        </p:sp>
        <p:grpSp>
          <p:nvGrpSpPr>
            <p:cNvPr id="17" name="Group 16"/>
            <p:cNvGrpSpPr/>
            <p:nvPr/>
          </p:nvGrpSpPr>
          <p:grpSpPr>
            <a:xfrm>
              <a:off x="1524000" y="1219200"/>
              <a:ext cx="7239000" cy="2667000"/>
              <a:chOff x="1524000" y="1219200"/>
              <a:chExt cx="7239000" cy="2667000"/>
            </a:xfrm>
          </p:grpSpPr>
          <p:pic>
            <p:nvPicPr>
              <p:cNvPr id="18" name="Picture 4"/>
              <p:cNvPicPr>
                <a:picLocks noChangeAspect="1" noChangeArrowheads="1"/>
              </p:cNvPicPr>
              <p:nvPr/>
            </p:nvPicPr>
            <p:blipFill>
              <a:blip r:embed="rId5"/>
              <a:srcRect/>
              <a:stretch>
                <a:fillRect/>
              </a:stretch>
            </p:blipFill>
            <p:spPr bwMode="auto">
              <a:xfrm>
                <a:off x="2028825" y="1295400"/>
                <a:ext cx="5057775" cy="1447800"/>
              </a:xfrm>
              <a:prstGeom prst="rect">
                <a:avLst/>
              </a:prstGeom>
              <a:ln>
                <a:headEnd/>
                <a:tailEnd/>
              </a:ln>
            </p:spPr>
            <p:style>
              <a:lnRef idx="3">
                <a:schemeClr val="lt1"/>
              </a:lnRef>
              <a:fillRef idx="1">
                <a:schemeClr val="accent1"/>
              </a:fillRef>
              <a:effectRef idx="1">
                <a:schemeClr val="accent1"/>
              </a:effectRef>
              <a:fontRef idx="minor">
                <a:schemeClr val="lt1"/>
              </a:fontRef>
            </p:style>
          </p:pic>
          <p:sp>
            <p:nvSpPr>
              <p:cNvPr id="19" name="Line 8"/>
              <p:cNvSpPr>
                <a:spLocks noChangeShapeType="1"/>
              </p:cNvSpPr>
              <p:nvPr/>
            </p:nvSpPr>
            <p:spPr bwMode="auto">
              <a:xfrm flipH="1">
                <a:off x="1524000" y="2743200"/>
                <a:ext cx="3048000" cy="11430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Line 9"/>
              <p:cNvSpPr>
                <a:spLocks noChangeShapeType="1"/>
              </p:cNvSpPr>
              <p:nvPr/>
            </p:nvSpPr>
            <p:spPr bwMode="auto">
              <a:xfrm>
                <a:off x="4572000" y="2743200"/>
                <a:ext cx="2895600" cy="11430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10"/>
              <p:cNvSpPr>
                <a:spLocks noChangeShapeType="1"/>
              </p:cNvSpPr>
              <p:nvPr/>
            </p:nvSpPr>
            <p:spPr bwMode="auto">
              <a:xfrm flipH="1">
                <a:off x="4419600" y="2743200"/>
                <a:ext cx="152400" cy="10668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ectangle 11"/>
              <p:cNvSpPr>
                <a:spLocks noChangeArrowheads="1"/>
              </p:cNvSpPr>
              <p:nvPr/>
            </p:nvSpPr>
            <p:spPr bwMode="auto">
              <a:xfrm>
                <a:off x="5257800" y="1219200"/>
                <a:ext cx="1066800" cy="3810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3" name="AutoShape 12"/>
              <p:cNvSpPr>
                <a:spLocks noChangeArrowheads="1"/>
              </p:cNvSpPr>
              <p:nvPr/>
            </p:nvSpPr>
            <p:spPr bwMode="auto">
              <a:xfrm>
                <a:off x="7315200" y="1752600"/>
                <a:ext cx="1447800" cy="1371600"/>
              </a:xfrm>
              <a:prstGeom prst="wedgeRoundRectCallout">
                <a:avLst>
                  <a:gd name="adj1" fmla="val -120174"/>
                  <a:gd name="adj2" fmla="val -57871"/>
                  <a:gd name="adj3" fmla="val 16667"/>
                </a:avLst>
              </a:prstGeom>
              <a:ln>
                <a:headEnd/>
                <a:tailEnd/>
              </a:ln>
            </p:spPr>
            <p:style>
              <a:lnRef idx="3">
                <a:schemeClr val="lt1"/>
              </a:lnRef>
              <a:fillRef idx="1">
                <a:schemeClr val="accent1"/>
              </a:fillRef>
              <a:effectRef idx="1">
                <a:schemeClr val="accent1"/>
              </a:effectRef>
              <a:fontRef idx="minor">
                <a:schemeClr val="lt1"/>
              </a:fontRef>
            </p:style>
            <p:txBody>
              <a:bodyPr/>
              <a:lstStyle/>
              <a:p>
                <a:pPr>
                  <a:defRPr/>
                </a:pPr>
                <a:r>
                  <a:rPr lang="en-US" b="0">
                    <a:solidFill>
                      <a:schemeClr val="tx1"/>
                    </a:solidFill>
                    <a:cs typeface="Arial" charset="0"/>
                  </a:rPr>
                  <a:t>Luôn khai báo ở cuối danh sách tham số </a:t>
                </a:r>
              </a:p>
            </p:txBody>
          </p:sp>
        </p:grpSp>
      </p:grpSp>
    </p:spTree>
    <p:extLst>
      <p:ext uri="{BB962C8B-B14F-4D97-AF65-F5344CB8AC3E}">
        <p14:creationId xmlns:p14="http://schemas.microsoft.com/office/powerpoint/2010/main" val="1317396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35" y="152400"/>
            <a:ext cx="8229600" cy="838200"/>
          </a:xfrm>
        </p:spPr>
        <p:txBody>
          <a:bodyPr>
            <a:noAutofit/>
          </a:bodyPr>
          <a:lstStyle/>
          <a:p>
            <a:r>
              <a:rPr lang="en-US" sz="2800" dirty="0" err="1" smtClean="0"/>
              <a:t>Ví</a:t>
            </a:r>
            <a:r>
              <a:rPr lang="en-US" sz="2800" dirty="0" smtClean="0"/>
              <a:t> </a:t>
            </a:r>
            <a:r>
              <a:rPr lang="en-US" sz="2800" dirty="0" err="1" smtClean="0"/>
              <a:t>dụ</a:t>
            </a:r>
            <a:r>
              <a:rPr lang="en-US" sz="2800" dirty="0" smtClean="0"/>
              <a:t>: </a:t>
            </a:r>
            <a:r>
              <a:rPr lang="en-US" sz="2800" dirty="0"/>
              <a:t/>
            </a:r>
            <a:br>
              <a:rPr lang="en-US" sz="2800" dirty="0"/>
            </a:br>
            <a:r>
              <a:rPr lang="vi-VN" sz="2800" dirty="0"/>
              <a:t>Hoán vị 2 số nguyên a, b cho trước </a:t>
            </a:r>
            <a:endParaRPr lang="en-US" sz="2800" dirty="0"/>
          </a:p>
        </p:txBody>
      </p:sp>
      <p:sp>
        <p:nvSpPr>
          <p:cNvPr id="3" name="Content Placeholder 2"/>
          <p:cNvSpPr>
            <a:spLocks noGrp="1"/>
          </p:cNvSpPr>
          <p:nvPr>
            <p:ph idx="1"/>
          </p:nvPr>
        </p:nvSpPr>
        <p:spPr>
          <a:xfrm>
            <a:off x="440635" y="1143000"/>
            <a:ext cx="8229600" cy="533400"/>
          </a:xfrm>
        </p:spPr>
        <p:txBody>
          <a:bodyPr/>
          <a:lstStyle/>
          <a:p>
            <a:r>
              <a:rPr lang="en-US" dirty="0" err="1" smtClean="0"/>
              <a:t>Trường</a:t>
            </a:r>
            <a:r>
              <a:rPr lang="en-US" dirty="0" smtClean="0"/>
              <a:t> </a:t>
            </a:r>
            <a:r>
              <a:rPr lang="en-US" dirty="0" err="1" smtClean="0"/>
              <a:t>hợp</a:t>
            </a:r>
            <a:r>
              <a:rPr lang="en-US" dirty="0" smtClean="0"/>
              <a:t> </a:t>
            </a:r>
            <a:r>
              <a:rPr lang="en-US" dirty="0" err="1" smtClean="0"/>
              <a:t>Không</a:t>
            </a:r>
            <a:r>
              <a:rPr lang="en-US" dirty="0" smtClean="0"/>
              <a:t> </a:t>
            </a:r>
            <a:r>
              <a:rPr lang="en-US" dirty="0" err="1" smtClean="0"/>
              <a:t>dùng</a:t>
            </a:r>
            <a:r>
              <a:rPr lang="en-US" dirty="0" smtClean="0"/>
              <a:t> </a:t>
            </a:r>
            <a:r>
              <a:rPr lang="en-US" dirty="0" err="1" smtClean="0"/>
              <a:t>tham</a:t>
            </a:r>
            <a:r>
              <a:rPr lang="en-US" dirty="0" smtClean="0"/>
              <a:t> </a:t>
            </a:r>
            <a:r>
              <a:rPr lang="en-US" dirty="0" err="1" smtClean="0"/>
              <a:t>chiếu</a:t>
            </a:r>
            <a:endParaRPr lang="en-US" dirty="0"/>
          </a:p>
        </p:txBody>
      </p:sp>
      <p:sp>
        <p:nvSpPr>
          <p:cNvPr id="4" name="Rectangle 3"/>
          <p:cNvSpPr/>
          <p:nvPr/>
        </p:nvSpPr>
        <p:spPr>
          <a:xfrm>
            <a:off x="440635" y="1676400"/>
            <a:ext cx="7832035" cy="4839786"/>
          </a:xfrm>
          <a:prstGeom prst="rect">
            <a:avLst/>
          </a:prstGeom>
        </p:spPr>
        <p:txBody>
          <a:bodyPr wrap="square">
            <a:spAutoFit/>
          </a:bodyPr>
          <a:lstStyle/>
          <a:p>
            <a:endParaRPr lang="en-US" sz="1050" dirty="0">
              <a:solidFill>
                <a:srgbClr val="000000"/>
              </a:solidFill>
              <a:latin typeface="Times New Roman" panose="02020603050405020304" pitchFamily="18" charset="0"/>
            </a:endParaRPr>
          </a:p>
          <a:p>
            <a:r>
              <a:rPr lang="en-US" sz="2000" dirty="0">
                <a:latin typeface="Times New Roman" panose="02020603050405020304" pitchFamily="18" charset="0"/>
              </a:rPr>
              <a:t>static void </a:t>
            </a:r>
            <a:r>
              <a:rPr lang="en-US" sz="2000" dirty="0" err="1">
                <a:latin typeface="Times New Roman" panose="02020603050405020304" pitchFamily="18" charset="0"/>
              </a:rPr>
              <a:t>HoanVi</a:t>
            </a:r>
            <a:r>
              <a:rPr lang="en-US" sz="2000" dirty="0">
                <a:latin typeface="Times New Roman" panose="02020603050405020304" pitchFamily="18" charset="0"/>
              </a:rPr>
              <a:t>(</a:t>
            </a:r>
            <a:r>
              <a:rPr lang="en-US" sz="2000" dirty="0" err="1">
                <a:latin typeface="Times New Roman" panose="02020603050405020304" pitchFamily="18" charset="0"/>
              </a:rPr>
              <a:t>int</a:t>
            </a:r>
            <a:r>
              <a:rPr lang="en-US" sz="2000" dirty="0">
                <a:latin typeface="Times New Roman" panose="02020603050405020304" pitchFamily="18" charset="0"/>
              </a:rPr>
              <a:t> a, </a:t>
            </a:r>
            <a:r>
              <a:rPr lang="en-US" sz="2000" dirty="0" err="1">
                <a:latin typeface="Times New Roman" panose="02020603050405020304" pitchFamily="18" charset="0"/>
              </a:rPr>
              <a:t>int</a:t>
            </a:r>
            <a:r>
              <a:rPr lang="en-US" sz="2000" dirty="0">
                <a:latin typeface="Times New Roman" panose="02020603050405020304" pitchFamily="18" charset="0"/>
              </a:rPr>
              <a:t> b) </a:t>
            </a:r>
          </a:p>
          <a:p>
            <a:r>
              <a:rPr lang="en-US" sz="2000" dirty="0">
                <a:latin typeface="Times New Roman" panose="02020603050405020304" pitchFamily="18" charset="0"/>
              </a:rPr>
              <a:t>{ </a:t>
            </a:r>
          </a:p>
          <a:p>
            <a:pPr lvl="1"/>
            <a:r>
              <a:rPr lang="en-US" sz="2000" dirty="0" err="1">
                <a:latin typeface="Times New Roman" panose="02020603050405020304" pitchFamily="18" charset="0"/>
              </a:rPr>
              <a:t>int</a:t>
            </a:r>
            <a:r>
              <a:rPr lang="en-US" sz="2000" dirty="0">
                <a:latin typeface="Times New Roman" panose="02020603050405020304" pitchFamily="18" charset="0"/>
              </a:rPr>
              <a:t> tam = a; </a:t>
            </a:r>
          </a:p>
          <a:p>
            <a:pPr lvl="1"/>
            <a:r>
              <a:rPr lang="en-US" sz="2000" dirty="0">
                <a:latin typeface="Times New Roman" panose="02020603050405020304" pitchFamily="18" charset="0"/>
              </a:rPr>
              <a:t>a = b; </a:t>
            </a:r>
          </a:p>
          <a:p>
            <a:pPr lvl="1"/>
            <a:r>
              <a:rPr lang="en-US" sz="2000" dirty="0">
                <a:latin typeface="Times New Roman" panose="02020603050405020304" pitchFamily="18" charset="0"/>
              </a:rPr>
              <a:t>b = tam; </a:t>
            </a:r>
          </a:p>
          <a:p>
            <a:pPr lvl="1"/>
            <a:r>
              <a:rPr lang="en-US" sz="2000" dirty="0" err="1">
                <a:latin typeface="Times New Roman" panose="02020603050405020304" pitchFamily="18" charset="0"/>
              </a:rPr>
              <a:t>Console.WriteLine</a:t>
            </a:r>
            <a:r>
              <a:rPr lang="en-US" sz="2000" dirty="0">
                <a:latin typeface="Times New Roman" panose="02020603050405020304" pitchFamily="18" charset="0"/>
              </a:rPr>
              <a:t>("</a:t>
            </a:r>
            <a:r>
              <a:rPr lang="en-US" sz="2000" dirty="0" err="1">
                <a:latin typeface="Times New Roman" panose="02020603050405020304" pitchFamily="18" charset="0"/>
              </a:rPr>
              <a:t>Trong</a:t>
            </a:r>
            <a:r>
              <a:rPr lang="en-US" sz="2000" dirty="0">
                <a:latin typeface="Times New Roman" panose="02020603050405020304" pitchFamily="18" charset="0"/>
              </a:rPr>
              <a:t> </a:t>
            </a:r>
            <a:r>
              <a:rPr lang="en-US" sz="2000" dirty="0" err="1">
                <a:latin typeface="Times New Roman" panose="02020603050405020304" pitchFamily="18" charset="0"/>
              </a:rPr>
              <a:t>HoanVi</a:t>
            </a:r>
            <a:r>
              <a:rPr lang="en-US" sz="2000" dirty="0">
                <a:latin typeface="Times New Roman" panose="02020603050405020304" pitchFamily="18" charset="0"/>
              </a:rPr>
              <a:t>: a = " + a + ";b = " + b); </a:t>
            </a:r>
          </a:p>
          <a:p>
            <a:r>
              <a:rPr lang="en-US" sz="2000" dirty="0">
                <a:latin typeface="Times New Roman" panose="02020603050405020304" pitchFamily="18" charset="0"/>
              </a:rPr>
              <a:t>} </a:t>
            </a:r>
          </a:p>
          <a:p>
            <a:r>
              <a:rPr lang="en-US" sz="2000" dirty="0">
                <a:latin typeface="Times New Roman" panose="02020603050405020304" pitchFamily="18" charset="0"/>
              </a:rPr>
              <a:t>static void Main(string[] </a:t>
            </a:r>
            <a:r>
              <a:rPr lang="en-US" sz="2000" dirty="0" err="1">
                <a:latin typeface="Times New Roman" panose="02020603050405020304" pitchFamily="18" charset="0"/>
              </a:rPr>
              <a:t>args</a:t>
            </a:r>
            <a:r>
              <a:rPr lang="en-US" sz="2000" dirty="0">
                <a:latin typeface="Times New Roman" panose="02020603050405020304" pitchFamily="18" charset="0"/>
              </a:rPr>
              <a:t>) </a:t>
            </a:r>
          </a:p>
          <a:p>
            <a:r>
              <a:rPr lang="en-US" sz="2000" dirty="0">
                <a:latin typeface="Times New Roman" panose="02020603050405020304" pitchFamily="18" charset="0"/>
              </a:rPr>
              <a:t>{ </a:t>
            </a:r>
          </a:p>
          <a:p>
            <a:pPr lvl="1"/>
            <a:r>
              <a:rPr lang="en-US" sz="2000" dirty="0" err="1">
                <a:latin typeface="Times New Roman" panose="02020603050405020304" pitchFamily="18" charset="0"/>
              </a:rPr>
              <a:t>int</a:t>
            </a:r>
            <a:r>
              <a:rPr lang="en-US" sz="2000" dirty="0">
                <a:latin typeface="Times New Roman" panose="02020603050405020304" pitchFamily="18" charset="0"/>
              </a:rPr>
              <a:t> a = 5, b = 21; </a:t>
            </a:r>
          </a:p>
          <a:p>
            <a:pPr lvl="1"/>
            <a:r>
              <a:rPr lang="en-US" sz="2000" dirty="0" err="1">
                <a:latin typeface="Times New Roman" panose="02020603050405020304" pitchFamily="18" charset="0"/>
              </a:rPr>
              <a:t>Console.WriteLine</a:t>
            </a:r>
            <a:r>
              <a:rPr lang="en-US" sz="2000" dirty="0">
                <a:latin typeface="Times New Roman" panose="02020603050405020304" pitchFamily="18" charset="0"/>
              </a:rPr>
              <a:t>("</a:t>
            </a:r>
            <a:r>
              <a:rPr lang="en-US" sz="2000" dirty="0" err="1">
                <a:latin typeface="Times New Roman" panose="02020603050405020304" pitchFamily="18" charset="0"/>
              </a:rPr>
              <a:t>Truoc</a:t>
            </a:r>
            <a:r>
              <a:rPr lang="en-US" sz="2000" dirty="0">
                <a:latin typeface="Times New Roman" panose="02020603050405020304" pitchFamily="18" charset="0"/>
              </a:rPr>
              <a:t> </a:t>
            </a:r>
            <a:r>
              <a:rPr lang="en-US" sz="2000" dirty="0" err="1">
                <a:latin typeface="Times New Roman" panose="02020603050405020304" pitchFamily="18" charset="0"/>
              </a:rPr>
              <a:t>HoanVi</a:t>
            </a:r>
            <a:r>
              <a:rPr lang="en-US" sz="2000" dirty="0">
                <a:latin typeface="Times New Roman" panose="02020603050405020304" pitchFamily="18" charset="0"/>
              </a:rPr>
              <a:t>: a = {0}; b = {1}", a, b); </a:t>
            </a:r>
          </a:p>
          <a:p>
            <a:pPr lvl="1"/>
            <a:r>
              <a:rPr lang="en-US" sz="2000" dirty="0" err="1">
                <a:latin typeface="Times New Roman" panose="02020603050405020304" pitchFamily="18" charset="0"/>
              </a:rPr>
              <a:t>HoanVi</a:t>
            </a:r>
            <a:r>
              <a:rPr lang="en-US" sz="2000" dirty="0">
                <a:latin typeface="Times New Roman" panose="02020603050405020304" pitchFamily="18" charset="0"/>
              </a:rPr>
              <a:t>(a, b); </a:t>
            </a:r>
          </a:p>
          <a:p>
            <a:pPr lvl="1"/>
            <a:r>
              <a:rPr lang="en-US" sz="2000" dirty="0" err="1">
                <a:latin typeface="Times New Roman" panose="02020603050405020304" pitchFamily="18" charset="0"/>
              </a:rPr>
              <a:t>Console.WriteLine</a:t>
            </a:r>
            <a:r>
              <a:rPr lang="en-US" sz="2000" dirty="0">
                <a:latin typeface="Times New Roman" panose="02020603050405020304" pitchFamily="18" charset="0"/>
              </a:rPr>
              <a:t>("</a:t>
            </a:r>
            <a:r>
              <a:rPr lang="en-US" sz="2000" dirty="0" err="1">
                <a:latin typeface="Times New Roman" panose="02020603050405020304" pitchFamily="18" charset="0"/>
              </a:rPr>
              <a:t>Sau</a:t>
            </a:r>
            <a:r>
              <a:rPr lang="en-US" sz="2000" dirty="0">
                <a:latin typeface="Times New Roman" panose="02020603050405020304" pitchFamily="18" charset="0"/>
              </a:rPr>
              <a:t> </a:t>
            </a:r>
            <a:r>
              <a:rPr lang="en-US" sz="2000" dirty="0" err="1">
                <a:latin typeface="Times New Roman" panose="02020603050405020304" pitchFamily="18" charset="0"/>
              </a:rPr>
              <a:t>HoanVi</a:t>
            </a:r>
            <a:r>
              <a:rPr lang="en-US" sz="2000" dirty="0">
                <a:latin typeface="Times New Roman" panose="02020603050405020304" pitchFamily="18" charset="0"/>
              </a:rPr>
              <a:t>: a = " + a + ";b = " + b); </a:t>
            </a:r>
          </a:p>
          <a:p>
            <a:r>
              <a:rPr lang="en-US" sz="2000" dirty="0">
                <a:latin typeface="Times New Roman" panose="02020603050405020304" pitchFamily="18" charset="0"/>
              </a:rPr>
              <a:t>} </a:t>
            </a:r>
          </a:p>
          <a:p>
            <a:endParaRPr lang="en-US" sz="1600" dirty="0"/>
          </a:p>
        </p:txBody>
      </p:sp>
    </p:spTree>
    <p:extLst>
      <p:ext uri="{BB962C8B-B14F-4D97-AF65-F5344CB8AC3E}">
        <p14:creationId xmlns:p14="http://schemas.microsoft.com/office/powerpoint/2010/main" val="2186172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457200"/>
          </a:xfrm>
        </p:spPr>
        <p:txBody>
          <a:bodyPr>
            <a:normAutofit/>
          </a:bodyPr>
          <a:lstStyle/>
          <a:p>
            <a:r>
              <a:rPr lang="en-US" dirty="0" err="1" smtClean="0"/>
              <a:t>Trường</a:t>
            </a:r>
            <a:r>
              <a:rPr lang="en-US" dirty="0" smtClean="0"/>
              <a:t> </a:t>
            </a:r>
            <a:r>
              <a:rPr lang="en-US" dirty="0" err="1" smtClean="0"/>
              <a:t>hợp</a:t>
            </a:r>
            <a:r>
              <a:rPr lang="en-US" dirty="0" smtClean="0"/>
              <a:t> </a:t>
            </a:r>
            <a:r>
              <a:rPr lang="en-US" dirty="0" err="1" smtClean="0"/>
              <a:t>dùng</a:t>
            </a:r>
            <a:r>
              <a:rPr lang="en-US" dirty="0" smtClean="0"/>
              <a:t> </a:t>
            </a:r>
            <a:r>
              <a:rPr lang="en-US" dirty="0" err="1" smtClean="0"/>
              <a:t>tham</a:t>
            </a:r>
            <a:r>
              <a:rPr lang="en-US" dirty="0" smtClean="0"/>
              <a:t> </a:t>
            </a:r>
            <a:r>
              <a:rPr lang="en-US" dirty="0" err="1" smtClean="0"/>
              <a:t>chiếu</a:t>
            </a:r>
            <a:r>
              <a:rPr lang="en-US" dirty="0" smtClean="0"/>
              <a:t>: ref</a:t>
            </a:r>
            <a:endParaRPr lang="en-US" dirty="0"/>
          </a:p>
        </p:txBody>
      </p:sp>
      <p:sp>
        <p:nvSpPr>
          <p:cNvPr id="4" name="Rectangle 3"/>
          <p:cNvSpPr/>
          <p:nvPr/>
        </p:nvSpPr>
        <p:spPr>
          <a:xfrm>
            <a:off x="685800" y="732183"/>
            <a:ext cx="7924800" cy="6163226"/>
          </a:xfrm>
          <a:prstGeom prst="rect">
            <a:avLst/>
          </a:prstGeom>
        </p:spPr>
        <p:txBody>
          <a:bodyPr wrap="square">
            <a:spAutoFit/>
          </a:bodyPr>
          <a:lstStyle/>
          <a:p>
            <a:endParaRPr lang="en-US" sz="1050" dirty="0">
              <a:solidFill>
                <a:srgbClr val="000000"/>
              </a:solidFill>
              <a:latin typeface="Times New Roman" panose="02020603050405020304" pitchFamily="18" charset="0"/>
            </a:endParaRPr>
          </a:p>
          <a:p>
            <a:r>
              <a:rPr lang="en-US" sz="2400" dirty="0">
                <a:latin typeface="Times New Roman" panose="02020603050405020304" pitchFamily="18" charset="0"/>
              </a:rPr>
              <a:t>static void </a:t>
            </a:r>
            <a:r>
              <a:rPr lang="en-US" sz="2400" dirty="0" err="1">
                <a:latin typeface="Times New Roman" panose="02020603050405020304" pitchFamily="18" charset="0"/>
              </a:rPr>
              <a:t>HoanVi</a:t>
            </a:r>
            <a:r>
              <a:rPr lang="en-US" sz="2400" dirty="0">
                <a:latin typeface="Times New Roman" panose="02020603050405020304" pitchFamily="18" charset="0"/>
              </a:rPr>
              <a:t>(ref </a:t>
            </a:r>
            <a:r>
              <a:rPr lang="en-US" sz="2400" dirty="0" err="1">
                <a:latin typeface="Times New Roman" panose="02020603050405020304" pitchFamily="18" charset="0"/>
              </a:rPr>
              <a:t>int</a:t>
            </a:r>
            <a:r>
              <a:rPr lang="en-US" sz="2400" dirty="0">
                <a:latin typeface="Times New Roman" panose="02020603050405020304" pitchFamily="18" charset="0"/>
              </a:rPr>
              <a:t> a, ref </a:t>
            </a:r>
            <a:r>
              <a:rPr lang="en-US" sz="2400" dirty="0" err="1">
                <a:latin typeface="Times New Roman" panose="02020603050405020304" pitchFamily="18" charset="0"/>
              </a:rPr>
              <a:t>int</a:t>
            </a:r>
            <a:r>
              <a:rPr lang="en-US" sz="2400" dirty="0">
                <a:latin typeface="Times New Roman" panose="02020603050405020304" pitchFamily="18" charset="0"/>
              </a:rPr>
              <a:t> b) </a:t>
            </a:r>
          </a:p>
          <a:p>
            <a:r>
              <a:rPr lang="en-US" sz="2400" dirty="0">
                <a:latin typeface="Times New Roman" panose="02020603050405020304" pitchFamily="18" charset="0"/>
              </a:rPr>
              <a:t>{ </a:t>
            </a:r>
          </a:p>
          <a:p>
            <a:pPr lvl="1"/>
            <a:r>
              <a:rPr lang="en-US" sz="2400" dirty="0" err="1">
                <a:latin typeface="Times New Roman" panose="02020603050405020304" pitchFamily="18" charset="0"/>
              </a:rPr>
              <a:t>int</a:t>
            </a:r>
            <a:r>
              <a:rPr lang="en-US" sz="2400" dirty="0">
                <a:latin typeface="Times New Roman" panose="02020603050405020304" pitchFamily="18" charset="0"/>
              </a:rPr>
              <a:t> tam = a; </a:t>
            </a:r>
          </a:p>
          <a:p>
            <a:pPr lvl="1"/>
            <a:r>
              <a:rPr lang="en-US" sz="2400" dirty="0">
                <a:latin typeface="Times New Roman" panose="02020603050405020304" pitchFamily="18" charset="0"/>
              </a:rPr>
              <a:t>a = b; </a:t>
            </a:r>
          </a:p>
          <a:p>
            <a:pPr lvl="1"/>
            <a:r>
              <a:rPr lang="en-US" sz="2400" dirty="0">
                <a:latin typeface="Times New Roman" panose="02020603050405020304" pitchFamily="18" charset="0"/>
              </a:rPr>
              <a:t>b = tam; </a:t>
            </a:r>
          </a:p>
          <a:p>
            <a:pPr lvl="1"/>
            <a:r>
              <a:rPr lang="en-US" sz="2400" dirty="0" err="1">
                <a:latin typeface="Times New Roman" panose="02020603050405020304" pitchFamily="18" charset="0"/>
              </a:rPr>
              <a:t>Console.WriteLine</a:t>
            </a:r>
            <a:r>
              <a:rPr lang="en-US" sz="2400" dirty="0">
                <a:latin typeface="Times New Roman" panose="02020603050405020304" pitchFamily="18" charset="0"/>
              </a:rPr>
              <a:t>("</a:t>
            </a:r>
            <a:r>
              <a:rPr lang="en-US" sz="2400" dirty="0" err="1">
                <a:latin typeface="Times New Roman" panose="02020603050405020304" pitchFamily="18" charset="0"/>
              </a:rPr>
              <a:t>Trong</a:t>
            </a:r>
            <a:r>
              <a:rPr lang="en-US" sz="2400" dirty="0">
                <a:latin typeface="Times New Roman" panose="02020603050405020304" pitchFamily="18" charset="0"/>
              </a:rPr>
              <a:t> </a:t>
            </a:r>
            <a:r>
              <a:rPr lang="en-US" sz="2400" dirty="0" err="1">
                <a:latin typeface="Times New Roman" panose="02020603050405020304" pitchFamily="18" charset="0"/>
              </a:rPr>
              <a:t>HoanVi</a:t>
            </a:r>
            <a:r>
              <a:rPr lang="en-US" sz="2400" dirty="0">
                <a:latin typeface="Times New Roman" panose="02020603050405020304" pitchFamily="18" charset="0"/>
              </a:rPr>
              <a:t>: a = " + a + ";b = " + b); </a:t>
            </a:r>
          </a:p>
          <a:p>
            <a:r>
              <a:rPr lang="en-US" sz="2400" dirty="0">
                <a:latin typeface="Times New Roman" panose="02020603050405020304" pitchFamily="18" charset="0"/>
              </a:rPr>
              <a:t>} </a:t>
            </a:r>
          </a:p>
          <a:p>
            <a:r>
              <a:rPr lang="en-US" sz="2400" dirty="0">
                <a:latin typeface="Times New Roman" panose="02020603050405020304" pitchFamily="18" charset="0"/>
              </a:rPr>
              <a:t>static void Main(string[] </a:t>
            </a:r>
            <a:r>
              <a:rPr lang="en-US" sz="2400" dirty="0" err="1">
                <a:latin typeface="Times New Roman" panose="02020603050405020304" pitchFamily="18" charset="0"/>
              </a:rPr>
              <a:t>args</a:t>
            </a:r>
            <a:r>
              <a:rPr lang="en-US" sz="2400" dirty="0">
                <a:latin typeface="Times New Roman" panose="02020603050405020304" pitchFamily="18" charset="0"/>
              </a:rPr>
              <a:t>) </a:t>
            </a:r>
          </a:p>
          <a:p>
            <a:r>
              <a:rPr lang="en-US" sz="2400" dirty="0">
                <a:latin typeface="Times New Roman" panose="02020603050405020304" pitchFamily="18" charset="0"/>
              </a:rPr>
              <a:t>{ </a:t>
            </a:r>
          </a:p>
          <a:p>
            <a:pPr lvl="1"/>
            <a:r>
              <a:rPr lang="en-US" sz="2400" dirty="0" err="1">
                <a:latin typeface="Times New Roman" panose="02020603050405020304" pitchFamily="18" charset="0"/>
              </a:rPr>
              <a:t>int</a:t>
            </a:r>
            <a:r>
              <a:rPr lang="en-US" sz="2400" dirty="0">
                <a:latin typeface="Times New Roman" panose="02020603050405020304" pitchFamily="18" charset="0"/>
              </a:rPr>
              <a:t> a = 5, b = 21; </a:t>
            </a:r>
          </a:p>
          <a:p>
            <a:pPr lvl="1"/>
            <a:r>
              <a:rPr lang="en-US" sz="2400" dirty="0" err="1">
                <a:latin typeface="Times New Roman" panose="02020603050405020304" pitchFamily="18" charset="0"/>
              </a:rPr>
              <a:t>Console.WriteLine</a:t>
            </a:r>
            <a:r>
              <a:rPr lang="en-US" sz="2400" dirty="0">
                <a:latin typeface="Times New Roman" panose="02020603050405020304" pitchFamily="18" charset="0"/>
              </a:rPr>
              <a:t>("</a:t>
            </a:r>
            <a:r>
              <a:rPr lang="en-US" sz="2400" dirty="0" err="1">
                <a:latin typeface="Times New Roman" panose="02020603050405020304" pitchFamily="18" charset="0"/>
              </a:rPr>
              <a:t>Truoc</a:t>
            </a:r>
            <a:r>
              <a:rPr lang="en-US" sz="2400" dirty="0">
                <a:latin typeface="Times New Roman" panose="02020603050405020304" pitchFamily="18" charset="0"/>
              </a:rPr>
              <a:t> </a:t>
            </a:r>
            <a:r>
              <a:rPr lang="en-US" sz="2400" dirty="0" err="1">
                <a:latin typeface="Times New Roman" panose="02020603050405020304" pitchFamily="18" charset="0"/>
              </a:rPr>
              <a:t>HoanVi</a:t>
            </a:r>
            <a:r>
              <a:rPr lang="en-US" sz="2400" dirty="0">
                <a:latin typeface="Times New Roman" panose="02020603050405020304" pitchFamily="18" charset="0"/>
              </a:rPr>
              <a:t>: a = {0}; b = {1}", a, b); </a:t>
            </a:r>
          </a:p>
          <a:p>
            <a:pPr lvl="1"/>
            <a:r>
              <a:rPr lang="en-US" sz="2400" dirty="0" err="1">
                <a:latin typeface="Times New Roman" panose="02020603050405020304" pitchFamily="18" charset="0"/>
              </a:rPr>
              <a:t>HoanVi</a:t>
            </a:r>
            <a:r>
              <a:rPr lang="en-US" sz="2400" dirty="0">
                <a:latin typeface="Times New Roman" panose="02020603050405020304" pitchFamily="18" charset="0"/>
              </a:rPr>
              <a:t>(ref a, ref b); </a:t>
            </a:r>
          </a:p>
          <a:p>
            <a:pPr lvl="1"/>
            <a:r>
              <a:rPr lang="en-US" sz="2400" dirty="0" err="1">
                <a:latin typeface="Times New Roman" panose="02020603050405020304" pitchFamily="18" charset="0"/>
              </a:rPr>
              <a:t>Console.WriteLine</a:t>
            </a:r>
            <a:r>
              <a:rPr lang="en-US" sz="2400" dirty="0">
                <a:latin typeface="Times New Roman" panose="02020603050405020304" pitchFamily="18" charset="0"/>
              </a:rPr>
              <a:t>("</a:t>
            </a:r>
            <a:r>
              <a:rPr lang="en-US" sz="2400" dirty="0" err="1">
                <a:latin typeface="Times New Roman" panose="02020603050405020304" pitchFamily="18" charset="0"/>
              </a:rPr>
              <a:t>Sau</a:t>
            </a:r>
            <a:r>
              <a:rPr lang="en-US" sz="2400" dirty="0">
                <a:latin typeface="Times New Roman" panose="02020603050405020304" pitchFamily="18" charset="0"/>
              </a:rPr>
              <a:t> </a:t>
            </a:r>
            <a:r>
              <a:rPr lang="en-US" sz="2400" dirty="0" err="1">
                <a:latin typeface="Times New Roman" panose="02020603050405020304" pitchFamily="18" charset="0"/>
              </a:rPr>
              <a:t>HoanVi</a:t>
            </a:r>
            <a:r>
              <a:rPr lang="en-US" sz="2400" dirty="0">
                <a:latin typeface="Times New Roman" panose="02020603050405020304" pitchFamily="18" charset="0"/>
              </a:rPr>
              <a:t>: a = " + a + ";b = " + b); </a:t>
            </a:r>
          </a:p>
          <a:p>
            <a:r>
              <a:rPr lang="en-US" sz="2400" dirty="0">
                <a:latin typeface="Times New Roman" panose="02020603050405020304" pitchFamily="18" charset="0"/>
              </a:rPr>
              <a:t>} </a:t>
            </a:r>
            <a:endParaRPr lang="en-US" sz="2400" dirty="0"/>
          </a:p>
        </p:txBody>
      </p:sp>
    </p:spTree>
    <p:extLst>
      <p:ext uri="{BB962C8B-B14F-4D97-AF65-F5344CB8AC3E}">
        <p14:creationId xmlns:p14="http://schemas.microsoft.com/office/powerpoint/2010/main" val="414746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229600" cy="533400"/>
          </a:xfrm>
        </p:spPr>
        <p:txBody>
          <a:bodyPr/>
          <a:lstStyle/>
          <a:p>
            <a:pPr marL="0" indent="0">
              <a:buNone/>
            </a:pPr>
            <a:r>
              <a:rPr lang="en-US" dirty="0" err="1" smtClean="0"/>
              <a:t>Ví</a:t>
            </a:r>
            <a:r>
              <a:rPr lang="en-US" dirty="0" smtClean="0"/>
              <a:t> </a:t>
            </a:r>
            <a:r>
              <a:rPr lang="en-US" dirty="0" err="1"/>
              <a:t>dụ</a:t>
            </a:r>
            <a:r>
              <a:rPr lang="en-US" dirty="0"/>
              <a:t> - </a:t>
            </a:r>
            <a:r>
              <a:rPr lang="en-US" dirty="0" err="1"/>
              <a:t>sử</a:t>
            </a:r>
            <a:r>
              <a:rPr lang="en-US" dirty="0"/>
              <a:t> </a:t>
            </a:r>
            <a:r>
              <a:rPr lang="en-US" dirty="0" err="1"/>
              <a:t>dụng</a:t>
            </a:r>
            <a:r>
              <a:rPr lang="en-US" dirty="0"/>
              <a:t> </a:t>
            </a:r>
            <a:r>
              <a:rPr lang="en-US" dirty="0" err="1"/>
              <a:t>tham</a:t>
            </a:r>
            <a:r>
              <a:rPr lang="en-US" dirty="0"/>
              <a:t> </a:t>
            </a:r>
            <a:r>
              <a:rPr lang="en-US" dirty="0" err="1"/>
              <a:t>chiếu</a:t>
            </a:r>
            <a:r>
              <a:rPr lang="en-US" dirty="0"/>
              <a:t> out </a:t>
            </a:r>
          </a:p>
        </p:txBody>
      </p:sp>
      <p:sp>
        <p:nvSpPr>
          <p:cNvPr id="4" name="Rectangle 3"/>
          <p:cNvSpPr/>
          <p:nvPr/>
        </p:nvSpPr>
        <p:spPr>
          <a:xfrm>
            <a:off x="533400" y="533400"/>
            <a:ext cx="7924800" cy="6070893"/>
          </a:xfrm>
          <a:prstGeom prst="rect">
            <a:avLst/>
          </a:prstGeom>
        </p:spPr>
        <p:txBody>
          <a:bodyPr wrap="square">
            <a:spAutoFit/>
          </a:bodyPr>
          <a:lstStyle/>
          <a:p>
            <a:endParaRPr lang="en-US" sz="1050" dirty="0">
              <a:solidFill>
                <a:srgbClr val="000000"/>
              </a:solidFill>
              <a:latin typeface="Times New Roman" panose="02020603050405020304" pitchFamily="18" charset="0"/>
            </a:endParaRPr>
          </a:p>
          <a:p>
            <a:r>
              <a:rPr lang="en-US" sz="2000" dirty="0">
                <a:latin typeface="Times New Roman" panose="02020603050405020304" pitchFamily="18" charset="0"/>
              </a:rPr>
              <a:t>static void </a:t>
            </a:r>
            <a:r>
              <a:rPr lang="en-US" sz="2000" dirty="0" err="1">
                <a:latin typeface="Times New Roman" panose="02020603050405020304" pitchFamily="18" charset="0"/>
              </a:rPr>
              <a:t>Nhap</a:t>
            </a:r>
            <a:r>
              <a:rPr lang="en-US" sz="2000" dirty="0">
                <a:latin typeface="Times New Roman" panose="02020603050405020304" pitchFamily="18" charset="0"/>
              </a:rPr>
              <a:t>(out </a:t>
            </a:r>
            <a:r>
              <a:rPr lang="en-US" sz="2000" dirty="0" err="1">
                <a:latin typeface="Times New Roman" panose="02020603050405020304" pitchFamily="18" charset="0"/>
              </a:rPr>
              <a:t>int</a:t>
            </a:r>
            <a:r>
              <a:rPr lang="en-US" sz="2000" dirty="0">
                <a:latin typeface="Times New Roman" panose="02020603050405020304" pitchFamily="18" charset="0"/>
              </a:rPr>
              <a:t> a, out </a:t>
            </a:r>
            <a:r>
              <a:rPr lang="en-US" sz="2000" dirty="0" err="1">
                <a:latin typeface="Times New Roman" panose="02020603050405020304" pitchFamily="18" charset="0"/>
              </a:rPr>
              <a:t>int</a:t>
            </a:r>
            <a:r>
              <a:rPr lang="en-US" sz="2000" dirty="0">
                <a:latin typeface="Times New Roman" panose="02020603050405020304" pitchFamily="18" charset="0"/>
              </a:rPr>
              <a:t> b) </a:t>
            </a:r>
          </a:p>
          <a:p>
            <a:r>
              <a:rPr lang="en-US" sz="2000" dirty="0">
                <a:latin typeface="Times New Roman" panose="02020603050405020304" pitchFamily="18" charset="0"/>
              </a:rPr>
              <a:t>{ </a:t>
            </a:r>
          </a:p>
          <a:p>
            <a:pPr lvl="1"/>
            <a:r>
              <a:rPr lang="en-US" sz="2000" dirty="0" err="1">
                <a:latin typeface="Times New Roman" panose="02020603050405020304" pitchFamily="18" charset="0"/>
              </a:rPr>
              <a:t>Console.Write</a:t>
            </a:r>
            <a:r>
              <a:rPr lang="en-US" sz="2000" dirty="0">
                <a:latin typeface="Times New Roman" panose="02020603050405020304" pitchFamily="18" charset="0"/>
              </a:rPr>
              <a:t>("</a:t>
            </a:r>
            <a:r>
              <a:rPr lang="en-US" sz="2000" dirty="0" err="1">
                <a:latin typeface="Times New Roman" panose="02020603050405020304" pitchFamily="18" charset="0"/>
              </a:rPr>
              <a:t>Nhap</a:t>
            </a:r>
            <a:r>
              <a:rPr lang="en-US" sz="2000" dirty="0">
                <a:latin typeface="Times New Roman" panose="02020603050405020304" pitchFamily="18" charset="0"/>
              </a:rPr>
              <a:t> a: "); </a:t>
            </a:r>
          </a:p>
          <a:p>
            <a:pPr lvl="1"/>
            <a:r>
              <a:rPr lang="en-US" sz="2000" dirty="0">
                <a:latin typeface="Times New Roman" panose="02020603050405020304" pitchFamily="18" charset="0"/>
              </a:rPr>
              <a:t>a = </a:t>
            </a:r>
            <a:r>
              <a:rPr lang="en-US" sz="2000" dirty="0" err="1">
                <a:latin typeface="Times New Roman" panose="02020603050405020304" pitchFamily="18" charset="0"/>
              </a:rPr>
              <a:t>int.Parse</a:t>
            </a:r>
            <a:r>
              <a:rPr lang="en-US" sz="2000" dirty="0">
                <a:latin typeface="Times New Roman" panose="02020603050405020304" pitchFamily="18" charset="0"/>
              </a:rPr>
              <a:t>(</a:t>
            </a:r>
            <a:r>
              <a:rPr lang="en-US" sz="2000" dirty="0" err="1">
                <a:latin typeface="Times New Roman" panose="02020603050405020304" pitchFamily="18" charset="0"/>
              </a:rPr>
              <a:t>Console.ReadLine</a:t>
            </a:r>
            <a:r>
              <a:rPr lang="en-US" sz="2000" dirty="0">
                <a:latin typeface="Times New Roman" panose="02020603050405020304" pitchFamily="18" charset="0"/>
              </a:rPr>
              <a:t>()); </a:t>
            </a:r>
          </a:p>
          <a:p>
            <a:pPr lvl="1"/>
            <a:r>
              <a:rPr lang="en-US" sz="2000" dirty="0" err="1">
                <a:latin typeface="Times New Roman" panose="02020603050405020304" pitchFamily="18" charset="0"/>
              </a:rPr>
              <a:t>Console.Write</a:t>
            </a:r>
            <a:r>
              <a:rPr lang="en-US" sz="2000" dirty="0">
                <a:latin typeface="Times New Roman" panose="02020603050405020304" pitchFamily="18" charset="0"/>
              </a:rPr>
              <a:t>("</a:t>
            </a:r>
            <a:r>
              <a:rPr lang="en-US" sz="2000" dirty="0" err="1">
                <a:latin typeface="Times New Roman" panose="02020603050405020304" pitchFamily="18" charset="0"/>
              </a:rPr>
              <a:t>Nhap</a:t>
            </a:r>
            <a:r>
              <a:rPr lang="en-US" sz="2000" dirty="0">
                <a:latin typeface="Times New Roman" panose="02020603050405020304" pitchFamily="18" charset="0"/>
              </a:rPr>
              <a:t> b: "); </a:t>
            </a:r>
          </a:p>
          <a:p>
            <a:pPr lvl="1"/>
            <a:r>
              <a:rPr lang="en-US" sz="2000" dirty="0">
                <a:latin typeface="Times New Roman" panose="02020603050405020304" pitchFamily="18" charset="0"/>
              </a:rPr>
              <a:t>b = </a:t>
            </a:r>
            <a:r>
              <a:rPr lang="en-US" sz="2000" dirty="0" err="1">
                <a:latin typeface="Times New Roman" panose="02020603050405020304" pitchFamily="18" charset="0"/>
              </a:rPr>
              <a:t>int.Parse</a:t>
            </a:r>
            <a:r>
              <a:rPr lang="en-US" sz="2000" dirty="0">
                <a:latin typeface="Times New Roman" panose="02020603050405020304" pitchFamily="18" charset="0"/>
              </a:rPr>
              <a:t>(</a:t>
            </a:r>
            <a:r>
              <a:rPr lang="en-US" sz="2000" dirty="0" err="1">
                <a:latin typeface="Times New Roman" panose="02020603050405020304" pitchFamily="18" charset="0"/>
              </a:rPr>
              <a:t>Console.ReadLine</a:t>
            </a:r>
            <a:r>
              <a:rPr lang="en-US" sz="2000" dirty="0">
                <a:latin typeface="Times New Roman" panose="02020603050405020304" pitchFamily="18" charset="0"/>
              </a:rPr>
              <a:t>()); </a:t>
            </a:r>
          </a:p>
          <a:p>
            <a:r>
              <a:rPr lang="en-US" sz="2000" dirty="0">
                <a:latin typeface="Times New Roman" panose="02020603050405020304" pitchFamily="18" charset="0"/>
              </a:rPr>
              <a:t>} </a:t>
            </a:r>
          </a:p>
          <a:p>
            <a:r>
              <a:rPr lang="en-US" sz="2000" dirty="0">
                <a:latin typeface="Times New Roman" panose="02020603050405020304" pitchFamily="18" charset="0"/>
              </a:rPr>
              <a:t>static </a:t>
            </a:r>
            <a:r>
              <a:rPr lang="en-US" sz="2000" dirty="0" err="1">
                <a:latin typeface="Times New Roman" panose="02020603050405020304" pitchFamily="18" charset="0"/>
              </a:rPr>
              <a:t>int</a:t>
            </a:r>
            <a:r>
              <a:rPr lang="en-US" sz="2000" dirty="0">
                <a:latin typeface="Times New Roman" panose="02020603050405020304" pitchFamily="18" charset="0"/>
              </a:rPr>
              <a:t> Tong(</a:t>
            </a:r>
            <a:r>
              <a:rPr lang="en-US" sz="2000" dirty="0" err="1">
                <a:latin typeface="Times New Roman" panose="02020603050405020304" pitchFamily="18" charset="0"/>
              </a:rPr>
              <a:t>int</a:t>
            </a:r>
            <a:r>
              <a:rPr lang="en-US" sz="2000" dirty="0">
                <a:latin typeface="Times New Roman" panose="02020603050405020304" pitchFamily="18" charset="0"/>
              </a:rPr>
              <a:t> a, </a:t>
            </a:r>
            <a:r>
              <a:rPr lang="en-US" sz="2000" dirty="0" err="1">
                <a:latin typeface="Times New Roman" panose="02020603050405020304" pitchFamily="18" charset="0"/>
              </a:rPr>
              <a:t>int</a:t>
            </a:r>
            <a:r>
              <a:rPr lang="en-US" sz="2000" dirty="0">
                <a:latin typeface="Times New Roman" panose="02020603050405020304" pitchFamily="18" charset="0"/>
              </a:rPr>
              <a:t> b) </a:t>
            </a:r>
          </a:p>
          <a:p>
            <a:r>
              <a:rPr lang="en-US" sz="2000" dirty="0">
                <a:latin typeface="Times New Roman" panose="02020603050405020304" pitchFamily="18" charset="0"/>
              </a:rPr>
              <a:t>{ </a:t>
            </a:r>
          </a:p>
          <a:p>
            <a:pPr lvl="1"/>
            <a:r>
              <a:rPr lang="en-US" sz="2000" dirty="0">
                <a:latin typeface="Times New Roman" panose="02020603050405020304" pitchFamily="18" charset="0"/>
              </a:rPr>
              <a:t>return a + b; </a:t>
            </a:r>
          </a:p>
          <a:p>
            <a:r>
              <a:rPr lang="en-US" sz="2000" dirty="0">
                <a:latin typeface="Times New Roman" panose="02020603050405020304" pitchFamily="18" charset="0"/>
              </a:rPr>
              <a:t>} </a:t>
            </a:r>
          </a:p>
          <a:p>
            <a:r>
              <a:rPr lang="en-US" sz="2000" dirty="0">
                <a:latin typeface="Times New Roman" panose="02020603050405020304" pitchFamily="18" charset="0"/>
              </a:rPr>
              <a:t>static void Main(string[] </a:t>
            </a:r>
            <a:r>
              <a:rPr lang="en-US" sz="2000" dirty="0" err="1">
                <a:latin typeface="Times New Roman" panose="02020603050405020304" pitchFamily="18" charset="0"/>
              </a:rPr>
              <a:t>args</a:t>
            </a:r>
            <a:r>
              <a:rPr lang="en-US" sz="2000" dirty="0">
                <a:latin typeface="Times New Roman" panose="02020603050405020304" pitchFamily="18" charset="0"/>
              </a:rPr>
              <a:t>) </a:t>
            </a:r>
          </a:p>
          <a:p>
            <a:r>
              <a:rPr lang="en-US" sz="2000" dirty="0">
                <a:latin typeface="Times New Roman" panose="02020603050405020304" pitchFamily="18" charset="0"/>
              </a:rPr>
              <a:t>{ </a:t>
            </a:r>
          </a:p>
          <a:p>
            <a:pPr lvl="1"/>
            <a:r>
              <a:rPr lang="en-US" sz="2000" dirty="0" err="1">
                <a:latin typeface="Times New Roman" panose="02020603050405020304" pitchFamily="18" charset="0"/>
              </a:rPr>
              <a:t>int</a:t>
            </a:r>
            <a:r>
              <a:rPr lang="en-US" sz="2000" dirty="0">
                <a:latin typeface="Times New Roman" panose="02020603050405020304" pitchFamily="18" charset="0"/>
              </a:rPr>
              <a:t> a, b; </a:t>
            </a:r>
          </a:p>
          <a:p>
            <a:pPr lvl="1"/>
            <a:r>
              <a:rPr lang="en-US" sz="2000" dirty="0" err="1">
                <a:latin typeface="Times New Roman" panose="02020603050405020304" pitchFamily="18" charset="0"/>
              </a:rPr>
              <a:t>Nhap</a:t>
            </a:r>
            <a:r>
              <a:rPr lang="en-US" sz="2000" dirty="0">
                <a:latin typeface="Times New Roman" panose="02020603050405020304" pitchFamily="18" charset="0"/>
              </a:rPr>
              <a:t>(out a, out b); </a:t>
            </a:r>
          </a:p>
          <a:p>
            <a:pPr lvl="1"/>
            <a:r>
              <a:rPr lang="en-US" sz="2000" dirty="0">
                <a:latin typeface="Times New Roman" panose="02020603050405020304" pitchFamily="18" charset="0"/>
              </a:rPr>
              <a:t>s=</a:t>
            </a:r>
            <a:r>
              <a:rPr lang="en-US" sz="2000" dirty="0" err="1">
                <a:latin typeface="Times New Roman" panose="02020603050405020304" pitchFamily="18" charset="0"/>
              </a:rPr>
              <a:t>Tinh</a:t>
            </a:r>
            <a:r>
              <a:rPr lang="en-US" sz="2000" dirty="0">
                <a:latin typeface="Times New Roman" panose="02020603050405020304" pitchFamily="18" charset="0"/>
              </a:rPr>
              <a:t>(a, b); </a:t>
            </a:r>
          </a:p>
          <a:p>
            <a:pPr lvl="1"/>
            <a:r>
              <a:rPr lang="en-US" sz="2000" dirty="0" err="1">
                <a:latin typeface="Times New Roman" panose="02020603050405020304" pitchFamily="18" charset="0"/>
              </a:rPr>
              <a:t>Console.WriteLine</a:t>
            </a:r>
            <a:r>
              <a:rPr lang="en-US" sz="2000" dirty="0">
                <a:latin typeface="Times New Roman" panose="02020603050405020304" pitchFamily="18" charset="0"/>
              </a:rPr>
              <a:t>(“{0}+{1}={2}”, a, b, s); </a:t>
            </a:r>
          </a:p>
          <a:p>
            <a:r>
              <a:rPr lang="en-US" sz="2000" dirty="0">
                <a:latin typeface="Times New Roman" panose="02020603050405020304" pitchFamily="18" charset="0"/>
              </a:rPr>
              <a:t>} </a:t>
            </a:r>
          </a:p>
          <a:p>
            <a:endParaRPr lang="en-US" dirty="0"/>
          </a:p>
        </p:txBody>
      </p:sp>
    </p:spTree>
    <p:extLst>
      <p:ext uri="{BB962C8B-B14F-4D97-AF65-F5344CB8AC3E}">
        <p14:creationId xmlns:p14="http://schemas.microsoft.com/office/powerpoint/2010/main" val="2977202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vi-VN" dirty="0" smtClean="0"/>
              <a:t>Viết </a:t>
            </a:r>
            <a:r>
              <a:rPr lang="vi-VN" dirty="0"/>
              <a:t>chương trình tính diện tích và chu vi của hình chữ nhật. </a:t>
            </a:r>
          </a:p>
          <a:p>
            <a:pPr marL="514350" indent="-514350">
              <a:buFont typeface="+mj-lt"/>
              <a:buAutoNum type="arabicPeriod"/>
            </a:pPr>
            <a:r>
              <a:rPr lang="vi-VN" dirty="0" smtClean="0"/>
              <a:t>Viết </a:t>
            </a:r>
            <a:r>
              <a:rPr lang="vi-VN" dirty="0"/>
              <a:t>chương trình tính diện tích và chu vi hình tròn. </a:t>
            </a:r>
          </a:p>
          <a:p>
            <a:pPr marL="514350" indent="-514350">
              <a:buFont typeface="+mj-lt"/>
              <a:buAutoNum type="arabicPeriod"/>
            </a:pPr>
            <a:r>
              <a:rPr lang="vi-VN" dirty="0" smtClean="0"/>
              <a:t>Viết </a:t>
            </a:r>
            <a:r>
              <a:rPr lang="vi-VN" dirty="0"/>
              <a:t>chương trình nhập số nguyên dương n, tính tổng các ước số của n. </a:t>
            </a:r>
            <a:endParaRPr lang="en-US" dirty="0" smtClean="0"/>
          </a:p>
          <a:p>
            <a:pPr marL="0" indent="0">
              <a:buNone/>
            </a:pPr>
            <a:r>
              <a:rPr lang="en-US" dirty="0"/>
              <a:t>	</a:t>
            </a:r>
            <a:r>
              <a:rPr lang="en-US" dirty="0" err="1" smtClean="0"/>
              <a:t>Ví</a:t>
            </a:r>
            <a:r>
              <a:rPr lang="en-US" dirty="0" smtClean="0"/>
              <a:t> </a:t>
            </a:r>
            <a:r>
              <a:rPr lang="en-US" dirty="0" err="1"/>
              <a:t>dụ</a:t>
            </a:r>
            <a:r>
              <a:rPr lang="en-US" dirty="0"/>
              <a:t>: </a:t>
            </a:r>
            <a:r>
              <a:rPr lang="en-US" dirty="0" err="1"/>
              <a:t>Nhập</a:t>
            </a:r>
            <a:r>
              <a:rPr lang="en-US" dirty="0"/>
              <a:t> n=6 </a:t>
            </a:r>
          </a:p>
          <a:p>
            <a:pPr marL="0" indent="0">
              <a:buNone/>
            </a:pPr>
            <a:r>
              <a:rPr lang="en-US" dirty="0" smtClean="0"/>
              <a:t>	</a:t>
            </a:r>
            <a:r>
              <a:rPr lang="vi-VN" dirty="0" smtClean="0"/>
              <a:t>Tổng </a:t>
            </a:r>
            <a:r>
              <a:rPr lang="vi-VN" dirty="0"/>
              <a:t>các ước số từ 1 đến n: 1+2+3+6=12. </a:t>
            </a:r>
            <a:endParaRPr lang="en-US" dirty="0"/>
          </a:p>
        </p:txBody>
      </p:sp>
    </p:spTree>
    <p:extLst>
      <p:ext uri="{BB962C8B-B14F-4D97-AF65-F5344CB8AC3E}">
        <p14:creationId xmlns:p14="http://schemas.microsoft.com/office/powerpoint/2010/main" val="1769284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Method – </a:t>
            </a:r>
            <a:r>
              <a:rPr lang="en-US" sz="3600" b="1" dirty="0" err="1" smtClean="0"/>
              <a:t>Phương</a:t>
            </a:r>
            <a:r>
              <a:rPr lang="en-US" sz="3600" b="1" dirty="0" smtClean="0"/>
              <a:t> </a:t>
            </a:r>
            <a:r>
              <a:rPr lang="en-US" sz="3600" b="1" dirty="0" err="1" smtClean="0"/>
              <a:t>thức</a:t>
            </a:r>
            <a:endParaRPr lang="en-US" sz="3600" b="1" dirty="0"/>
          </a:p>
        </p:txBody>
      </p:sp>
      <p:sp>
        <p:nvSpPr>
          <p:cNvPr id="3" name="Content Placeholder 2"/>
          <p:cNvSpPr>
            <a:spLocks noGrp="1"/>
          </p:cNvSpPr>
          <p:nvPr>
            <p:ph idx="1"/>
          </p:nvPr>
        </p:nvSpPr>
        <p:spPr>
          <a:xfrm>
            <a:off x="457200" y="1935480"/>
            <a:ext cx="8229600" cy="3322320"/>
          </a:xfrm>
        </p:spPr>
        <p:txBody>
          <a:bodyPr>
            <a:noAutofit/>
          </a:bodyPr>
          <a:lstStyle/>
          <a:p>
            <a:endParaRPr lang="en-US" sz="3200" dirty="0"/>
          </a:p>
          <a:p>
            <a:r>
              <a:rPr lang="vi-VN" sz="3200" dirty="0"/>
              <a:t>Phương thức (hay còn gọi là hàm) là một đoạn chương trình độc lập thực hiện trọn vẹn một công việc nhất định sau đó trả về giá trị cho chương trình gọi nó, hay nói cách khác hàm là sự chia nhỏ của chương trình. </a:t>
            </a:r>
            <a:endParaRPr lang="en-US" sz="3200" dirty="0"/>
          </a:p>
        </p:txBody>
      </p:sp>
    </p:spTree>
    <p:extLst>
      <p:ext uri="{BB962C8B-B14F-4D97-AF65-F5344CB8AC3E}">
        <p14:creationId xmlns:p14="http://schemas.microsoft.com/office/powerpoint/2010/main" val="317162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vi-VN" sz="3200" dirty="0" smtClean="0"/>
              <a:t>Mục </a:t>
            </a:r>
            <a:r>
              <a:rPr lang="vi-VN" sz="3200" dirty="0"/>
              <a:t>đích sử dụng phương thức: </a:t>
            </a:r>
          </a:p>
          <a:p>
            <a:pPr lvl="1"/>
            <a:r>
              <a:rPr lang="en-US" sz="3200" dirty="0" err="1" smtClean="0"/>
              <a:t>Khi</a:t>
            </a:r>
            <a:r>
              <a:rPr lang="en-US" sz="3200" dirty="0" smtClean="0"/>
              <a:t> </a:t>
            </a:r>
            <a:r>
              <a:rPr lang="en-US" sz="3200" dirty="0" err="1"/>
              <a:t>có</a:t>
            </a:r>
            <a:r>
              <a:rPr lang="en-US" sz="3200" dirty="0"/>
              <a:t> </a:t>
            </a:r>
            <a:r>
              <a:rPr lang="en-US" sz="3200" dirty="0" err="1"/>
              <a:t>một</a:t>
            </a:r>
            <a:r>
              <a:rPr lang="en-US" sz="3200" dirty="0"/>
              <a:t> </a:t>
            </a:r>
            <a:r>
              <a:rPr lang="en-US" sz="3200" dirty="0" err="1"/>
              <a:t>công</a:t>
            </a:r>
            <a:r>
              <a:rPr lang="en-US" sz="3200" dirty="0"/>
              <a:t> </a:t>
            </a:r>
            <a:r>
              <a:rPr lang="en-US" sz="3200" dirty="0" err="1"/>
              <a:t>việc</a:t>
            </a:r>
            <a:r>
              <a:rPr lang="en-US" sz="3200" dirty="0"/>
              <a:t> </a:t>
            </a:r>
            <a:r>
              <a:rPr lang="en-US" sz="3200" dirty="0" err="1"/>
              <a:t>giống</a:t>
            </a:r>
            <a:r>
              <a:rPr lang="en-US" sz="3200" dirty="0"/>
              <a:t> </a:t>
            </a:r>
            <a:r>
              <a:rPr lang="en-US" sz="3200" dirty="0" err="1"/>
              <a:t>nhau</a:t>
            </a:r>
            <a:r>
              <a:rPr lang="en-US" sz="3200" dirty="0"/>
              <a:t> </a:t>
            </a:r>
            <a:r>
              <a:rPr lang="en-US" sz="3200" dirty="0" err="1"/>
              <a:t>cần</a:t>
            </a:r>
            <a:r>
              <a:rPr lang="en-US" sz="3200" dirty="0"/>
              <a:t> </a:t>
            </a:r>
            <a:r>
              <a:rPr lang="en-US" sz="3200" dirty="0" err="1"/>
              <a:t>thực</a:t>
            </a:r>
            <a:r>
              <a:rPr lang="en-US" sz="3200" dirty="0"/>
              <a:t> </a:t>
            </a:r>
            <a:r>
              <a:rPr lang="en-US" sz="3200" dirty="0" err="1"/>
              <a:t>hiện</a:t>
            </a:r>
            <a:r>
              <a:rPr lang="en-US" sz="3200" dirty="0"/>
              <a:t> ở </a:t>
            </a:r>
            <a:r>
              <a:rPr lang="en-US" sz="3200" dirty="0" err="1"/>
              <a:t>nhiều</a:t>
            </a:r>
            <a:r>
              <a:rPr lang="en-US" sz="3200" dirty="0"/>
              <a:t> </a:t>
            </a:r>
            <a:r>
              <a:rPr lang="en-US" sz="3200" dirty="0" err="1"/>
              <a:t>vị</a:t>
            </a:r>
            <a:r>
              <a:rPr lang="en-US" sz="3200" dirty="0"/>
              <a:t> </a:t>
            </a:r>
            <a:r>
              <a:rPr lang="en-US" sz="3200" dirty="0" err="1"/>
              <a:t>trí</a:t>
            </a:r>
            <a:r>
              <a:rPr lang="en-US" sz="3200" dirty="0"/>
              <a:t>. </a:t>
            </a:r>
          </a:p>
          <a:p>
            <a:pPr lvl="1"/>
            <a:r>
              <a:rPr lang="vi-VN" sz="3200" dirty="0" smtClean="0"/>
              <a:t>Khi </a:t>
            </a:r>
            <a:r>
              <a:rPr lang="vi-VN" sz="3200" dirty="0"/>
              <a:t>cần chia một chương trình lớn phức tạp thành các đơn thể nhỏ (hàm con) để chương trình được trong sáng, dễ hiểu trong việc xử lý, tính toán. </a:t>
            </a:r>
          </a:p>
          <a:p>
            <a:endParaRPr lang="en-US" dirty="0"/>
          </a:p>
        </p:txBody>
      </p:sp>
    </p:spTree>
    <p:extLst>
      <p:ext uri="{BB962C8B-B14F-4D97-AF65-F5344CB8AC3E}">
        <p14:creationId xmlns:p14="http://schemas.microsoft.com/office/powerpoint/2010/main" val="641739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935480"/>
            <a:ext cx="8229600" cy="1264920"/>
          </a:xfrm>
        </p:spPr>
        <p:txBody>
          <a:bodyPr/>
          <a:lstStyle/>
          <a:p>
            <a:r>
              <a:rPr lang="en-US" dirty="0" err="1" smtClean="0"/>
              <a:t>Cú</a:t>
            </a:r>
            <a:r>
              <a:rPr lang="en-US" dirty="0" smtClean="0"/>
              <a:t> </a:t>
            </a:r>
            <a:r>
              <a:rPr lang="en-US" dirty="0" err="1" smtClean="0"/>
              <a:t>pháp</a:t>
            </a:r>
            <a:r>
              <a:rPr lang="en-US" dirty="0" smtClean="0"/>
              <a:t>:</a:t>
            </a:r>
          </a:p>
          <a:p>
            <a:pPr marL="0" indent="0">
              <a:buNone/>
            </a:pPr>
            <a:r>
              <a:rPr lang="vi-VN" i="1" dirty="0" smtClean="0"/>
              <a:t>&lt;</a:t>
            </a:r>
            <a:r>
              <a:rPr lang="vi-VN" i="1" dirty="0"/>
              <a:t>phạm vi&gt; &lt;KDL&gt; TênPhươngThức([tham số]); </a:t>
            </a:r>
            <a:endParaRPr lang="en-US" dirty="0"/>
          </a:p>
        </p:txBody>
      </p:sp>
      <p:sp>
        <p:nvSpPr>
          <p:cNvPr id="4" name="Rectangle 3"/>
          <p:cNvSpPr/>
          <p:nvPr/>
        </p:nvSpPr>
        <p:spPr>
          <a:xfrm>
            <a:off x="381000" y="2819400"/>
            <a:ext cx="8305800" cy="1431161"/>
          </a:xfrm>
          <a:prstGeom prst="rect">
            <a:avLst/>
          </a:prstGeom>
        </p:spPr>
        <p:txBody>
          <a:bodyPr wrap="square">
            <a:spAutoFit/>
          </a:bodyPr>
          <a:lstStyle/>
          <a:p>
            <a:endParaRPr lang="en-US" sz="900" dirty="0">
              <a:solidFill>
                <a:srgbClr val="000000"/>
              </a:solidFill>
              <a:latin typeface="Times New Roman" panose="02020603050405020304" pitchFamily="18" charset="0"/>
            </a:endParaRPr>
          </a:p>
          <a:p>
            <a:r>
              <a:rPr lang="en-US" sz="2600" dirty="0" err="1">
                <a:latin typeface="Times New Roman" panose="02020603050405020304" pitchFamily="18" charset="0"/>
              </a:rPr>
              <a:t>Phạm</a:t>
            </a:r>
            <a:r>
              <a:rPr lang="en-US" sz="2600" dirty="0">
                <a:latin typeface="Times New Roman" panose="02020603050405020304" pitchFamily="18" charset="0"/>
              </a:rPr>
              <a:t> vi </a:t>
            </a:r>
          </a:p>
          <a:p>
            <a:r>
              <a:rPr lang="vi-VN" sz="2600" dirty="0">
                <a:latin typeface="Wingdings" panose="05000000000000000000" pitchFamily="2" charset="2"/>
              </a:rPr>
              <a:t></a:t>
            </a:r>
            <a:r>
              <a:rPr lang="vi-VN" sz="2600" dirty="0"/>
              <a:t>Xác định phạm vi hay cách phương thức được gọi (sử dụng) </a:t>
            </a:r>
          </a:p>
          <a:p>
            <a:r>
              <a:rPr lang="en-US" sz="2600" dirty="0">
                <a:latin typeface="Wingdings" panose="05000000000000000000" pitchFamily="2" charset="2"/>
              </a:rPr>
              <a:t></a:t>
            </a:r>
            <a:r>
              <a:rPr lang="en-US" sz="2600" dirty="0" err="1">
                <a:latin typeface="Times New Roman" panose="02020603050405020304" pitchFamily="18" charset="0"/>
              </a:rPr>
              <a:t>Các</a:t>
            </a:r>
            <a:r>
              <a:rPr lang="en-US" sz="2600" dirty="0">
                <a:latin typeface="Times New Roman" panose="02020603050405020304" pitchFamily="18" charset="0"/>
              </a:rPr>
              <a:t> </a:t>
            </a:r>
            <a:r>
              <a:rPr lang="en-US" sz="2600" dirty="0" err="1">
                <a:latin typeface="Times New Roman" panose="02020603050405020304" pitchFamily="18" charset="0"/>
              </a:rPr>
              <a:t>từ</a:t>
            </a:r>
            <a:r>
              <a:rPr lang="en-US" sz="2600" dirty="0">
                <a:latin typeface="Times New Roman" panose="02020603050405020304" pitchFamily="18" charset="0"/>
              </a:rPr>
              <a:t> </a:t>
            </a:r>
            <a:r>
              <a:rPr lang="en-US" sz="2600" dirty="0" err="1">
                <a:latin typeface="Times New Roman" panose="02020603050405020304" pitchFamily="18" charset="0"/>
              </a:rPr>
              <a:t>khoá</a:t>
            </a:r>
            <a:r>
              <a:rPr lang="en-US" sz="2600" dirty="0">
                <a:latin typeface="Times New Roman" panose="02020603050405020304" pitchFamily="18" charset="0"/>
              </a:rPr>
              <a:t> </a:t>
            </a:r>
            <a:r>
              <a:rPr lang="en-US" sz="2600" dirty="0" err="1">
                <a:latin typeface="Times New Roman" panose="02020603050405020304" pitchFamily="18" charset="0"/>
              </a:rPr>
              <a:t>phạm</a:t>
            </a:r>
            <a:r>
              <a:rPr lang="en-US" sz="2600" dirty="0">
                <a:latin typeface="Times New Roman" panose="02020603050405020304" pitchFamily="18" charset="0"/>
              </a:rPr>
              <a:t> vi : private, public, static </a:t>
            </a:r>
          </a:p>
        </p:txBody>
      </p:sp>
      <p:sp>
        <p:nvSpPr>
          <p:cNvPr id="5" name="Rectangle 4"/>
          <p:cNvSpPr/>
          <p:nvPr/>
        </p:nvSpPr>
        <p:spPr>
          <a:xfrm>
            <a:off x="457200" y="4495800"/>
            <a:ext cx="8229600" cy="1708160"/>
          </a:xfrm>
          <a:prstGeom prst="rect">
            <a:avLst/>
          </a:prstGeom>
        </p:spPr>
        <p:txBody>
          <a:bodyPr wrap="square">
            <a:spAutoFit/>
          </a:bodyPr>
          <a:lstStyle/>
          <a:p>
            <a:endParaRPr lang="en-US" sz="900" dirty="0">
              <a:solidFill>
                <a:srgbClr val="000000"/>
              </a:solidFill>
              <a:latin typeface="Times New Roman" panose="02020603050405020304" pitchFamily="18" charset="0"/>
            </a:endParaRPr>
          </a:p>
          <a:p>
            <a:r>
              <a:rPr lang="vi-VN" sz="2400" dirty="0"/>
              <a:t>KDL của phương thức (đầu ra), gồm 2 loại </a:t>
            </a:r>
          </a:p>
          <a:p>
            <a:r>
              <a:rPr lang="en-US" sz="2400" dirty="0">
                <a:latin typeface="Wingdings" panose="05000000000000000000" pitchFamily="2" charset="2"/>
              </a:rPr>
              <a:t></a:t>
            </a:r>
            <a:r>
              <a:rPr lang="en-US" sz="2400" dirty="0">
                <a:latin typeface="Times New Roman" panose="02020603050405020304" pitchFamily="18" charset="0"/>
              </a:rPr>
              <a:t>void: </a:t>
            </a:r>
            <a:r>
              <a:rPr lang="en-US" sz="2400" dirty="0" err="1">
                <a:latin typeface="Times New Roman" panose="02020603050405020304" pitchFamily="18" charset="0"/>
              </a:rPr>
              <a:t>Không</a:t>
            </a:r>
            <a:r>
              <a:rPr lang="en-US" sz="2400" dirty="0">
                <a:latin typeface="Times New Roman" panose="02020603050405020304" pitchFamily="18" charset="0"/>
              </a:rPr>
              <a:t> </a:t>
            </a:r>
            <a:r>
              <a:rPr lang="en-US" sz="2400" dirty="0" err="1">
                <a:latin typeface="Times New Roman" panose="02020603050405020304" pitchFamily="18" charset="0"/>
              </a:rPr>
              <a:t>trả</a:t>
            </a:r>
            <a:r>
              <a:rPr lang="en-US" sz="2400" dirty="0">
                <a:latin typeface="Times New Roman" panose="02020603050405020304" pitchFamily="18" charset="0"/>
              </a:rPr>
              <a:t> </a:t>
            </a:r>
            <a:r>
              <a:rPr lang="en-US" sz="2400" dirty="0" err="1">
                <a:latin typeface="Times New Roman" panose="02020603050405020304" pitchFamily="18" charset="0"/>
              </a:rPr>
              <a:t>về</a:t>
            </a:r>
            <a:r>
              <a:rPr lang="en-US" sz="2400" dirty="0">
                <a:latin typeface="Times New Roman" panose="02020603050405020304" pitchFamily="18" charset="0"/>
              </a:rPr>
              <a:t> </a:t>
            </a:r>
            <a:r>
              <a:rPr lang="en-US" sz="2400" dirty="0" err="1">
                <a:latin typeface="Times New Roman" panose="02020603050405020304" pitchFamily="18" charset="0"/>
              </a:rPr>
              <a:t>giá</a:t>
            </a:r>
            <a:r>
              <a:rPr lang="en-US" sz="2400" dirty="0">
                <a:latin typeface="Times New Roman" panose="02020603050405020304" pitchFamily="18" charset="0"/>
              </a:rPr>
              <a:t> </a:t>
            </a:r>
            <a:r>
              <a:rPr lang="en-US" sz="2400" dirty="0" err="1">
                <a:latin typeface="Times New Roman" panose="02020603050405020304" pitchFamily="18" charset="0"/>
              </a:rPr>
              <a:t>trị</a:t>
            </a:r>
            <a:r>
              <a:rPr lang="en-US" sz="2400" dirty="0">
                <a:latin typeface="Times New Roman" panose="02020603050405020304" pitchFamily="18" charset="0"/>
              </a:rPr>
              <a:t> </a:t>
            </a:r>
          </a:p>
          <a:p>
            <a:r>
              <a:rPr lang="vi-VN" sz="2400" dirty="0">
                <a:latin typeface="Wingdings" panose="05000000000000000000" pitchFamily="2" charset="2"/>
              </a:rPr>
              <a:t></a:t>
            </a:r>
            <a:r>
              <a:rPr lang="vi-VN" sz="2400" dirty="0"/>
              <a:t>float / int / long / string / kiểu cấu trúc / … : Trả về giá trị có KDL tương ứng với kết quả xử lý </a:t>
            </a:r>
          </a:p>
        </p:txBody>
      </p:sp>
    </p:spTree>
    <p:extLst>
      <p:ext uri="{BB962C8B-B14F-4D97-AF65-F5344CB8AC3E}">
        <p14:creationId xmlns:p14="http://schemas.microsoft.com/office/powerpoint/2010/main" val="3749070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4389120"/>
          </a:xfrm>
        </p:spPr>
        <p:txBody>
          <a:bodyPr>
            <a:normAutofit lnSpcReduction="10000"/>
          </a:bodyPr>
          <a:lstStyle/>
          <a:p>
            <a:endParaRPr lang="en-US" dirty="0"/>
          </a:p>
          <a:p>
            <a:endParaRPr lang="en-US" sz="3200" dirty="0"/>
          </a:p>
          <a:p>
            <a:r>
              <a:rPr lang="vi-VN" sz="3200" dirty="0"/>
              <a:t>Tên phương thức : Đặt tên theo qui ước sao cho phản ánh đúng chức năng thực hiện của phương thức </a:t>
            </a:r>
          </a:p>
          <a:p>
            <a:r>
              <a:rPr lang="vi-VN" sz="3200" dirty="0" smtClean="0"/>
              <a:t>Danh </a:t>
            </a:r>
            <a:r>
              <a:rPr lang="vi-VN" sz="3200" dirty="0"/>
              <a:t>sách các tham số (nếu có) : đầu vào của phương thức (trong một số trường hợp có thể là đầu vào và đầu ra của phương thức nếu kết quả đầu ra có nhiều giá trị - Tham số này gọi là tham chiếu) </a:t>
            </a:r>
          </a:p>
          <a:p>
            <a:endParaRPr lang="en-US" dirty="0"/>
          </a:p>
        </p:txBody>
      </p:sp>
    </p:spTree>
    <p:extLst>
      <p:ext uri="{BB962C8B-B14F-4D97-AF65-F5344CB8AC3E}">
        <p14:creationId xmlns:p14="http://schemas.microsoft.com/office/powerpoint/2010/main" val="2459060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Ví</a:t>
            </a:r>
            <a:r>
              <a:rPr lang="en-US" dirty="0" smtClean="0"/>
              <a:t> dụ1:</a:t>
            </a:r>
            <a:r>
              <a:rPr lang="en-US" dirty="0"/>
              <a:t/>
            </a:r>
            <a:br>
              <a:rPr lang="en-US" dirty="0"/>
            </a:br>
            <a:r>
              <a:rPr lang="en-US" dirty="0" err="1"/>
              <a:t>hàm</a:t>
            </a:r>
            <a:r>
              <a:rPr lang="en-US" dirty="0"/>
              <a:t> </a:t>
            </a:r>
            <a:r>
              <a:rPr lang="en-US" dirty="0" err="1"/>
              <a:t>xử</a:t>
            </a:r>
            <a:r>
              <a:rPr lang="en-US" dirty="0"/>
              <a:t> </a:t>
            </a:r>
            <a:r>
              <a:rPr lang="en-US" dirty="0" err="1"/>
              <a:t>lý</a:t>
            </a:r>
            <a:r>
              <a:rPr lang="en-US" dirty="0"/>
              <a:t> </a:t>
            </a:r>
            <a:r>
              <a:rPr lang="en-US" dirty="0" err="1"/>
              <a:t>biến</a:t>
            </a:r>
            <a:r>
              <a:rPr lang="en-US" dirty="0"/>
              <a:t> </a:t>
            </a:r>
            <a:r>
              <a:rPr lang="en-US" dirty="0" err="1"/>
              <a:t>toàn</a:t>
            </a:r>
            <a:r>
              <a:rPr lang="en-US" dirty="0"/>
              <a:t> </a:t>
            </a:r>
            <a:r>
              <a:rPr lang="en-US" dirty="0" err="1"/>
              <a:t>cục</a:t>
            </a:r>
            <a:r>
              <a:rPr lang="en-US" dirty="0"/>
              <a:t> </a:t>
            </a:r>
            <a:r>
              <a:rPr lang="en-US" dirty="0" err="1"/>
              <a:t>thì</a:t>
            </a:r>
            <a:r>
              <a:rPr lang="en-US" dirty="0"/>
              <a:t> </a:t>
            </a:r>
            <a:r>
              <a:rPr lang="en-US" dirty="0" err="1"/>
              <a:t>không</a:t>
            </a:r>
            <a:r>
              <a:rPr lang="en-US" dirty="0"/>
              <a:t> </a:t>
            </a:r>
            <a:r>
              <a:rPr lang="en-US" dirty="0" err="1"/>
              <a:t>cần</a:t>
            </a:r>
            <a:r>
              <a:rPr lang="en-US" dirty="0"/>
              <a:t> </a:t>
            </a:r>
            <a:r>
              <a:rPr lang="en-US" dirty="0" err="1"/>
              <a:t>tham</a:t>
            </a:r>
            <a:r>
              <a:rPr lang="en-US" dirty="0"/>
              <a:t> </a:t>
            </a:r>
            <a:r>
              <a:rPr lang="en-US" dirty="0" err="1"/>
              <a:t>số</a:t>
            </a:r>
            <a:r>
              <a:rPr lang="en-US" dirty="0"/>
              <a:t> </a:t>
            </a:r>
          </a:p>
        </p:txBody>
      </p:sp>
      <p:sp>
        <p:nvSpPr>
          <p:cNvPr id="3" name="Content Placeholder 2"/>
          <p:cNvSpPr>
            <a:spLocks noGrp="1"/>
          </p:cNvSpPr>
          <p:nvPr>
            <p:ph idx="1"/>
          </p:nvPr>
        </p:nvSpPr>
        <p:spPr>
          <a:xfrm>
            <a:off x="457200" y="1935480"/>
            <a:ext cx="8229600" cy="4770120"/>
          </a:xfrm>
        </p:spPr>
        <p:txBody>
          <a:bodyPr>
            <a:normAutofit fontScale="85000" lnSpcReduction="20000"/>
          </a:bodyPr>
          <a:lstStyle/>
          <a:p>
            <a:pPr marL="0" indent="0">
              <a:buNone/>
            </a:pPr>
            <a:r>
              <a:rPr lang="en-US" dirty="0" smtClean="0"/>
              <a:t>static </a:t>
            </a:r>
            <a:r>
              <a:rPr lang="en-US" dirty="0" err="1"/>
              <a:t>int</a:t>
            </a:r>
            <a:r>
              <a:rPr lang="en-US" dirty="0"/>
              <a:t> a, b; </a:t>
            </a:r>
          </a:p>
          <a:p>
            <a:pPr marL="0" indent="0">
              <a:buNone/>
            </a:pPr>
            <a:r>
              <a:rPr lang="en-US" dirty="0"/>
              <a:t>static void </a:t>
            </a:r>
            <a:r>
              <a:rPr lang="en-US" dirty="0" err="1"/>
              <a:t>Nhap</a:t>
            </a:r>
            <a:r>
              <a:rPr lang="en-US" dirty="0"/>
              <a:t>() </a:t>
            </a:r>
          </a:p>
          <a:p>
            <a:pPr marL="0" indent="0">
              <a:buNone/>
            </a:pPr>
            <a:r>
              <a:rPr lang="en-US" dirty="0"/>
              <a:t>{ </a:t>
            </a:r>
          </a:p>
          <a:p>
            <a:pPr marL="365760" lvl="1" indent="0">
              <a:buNone/>
            </a:pPr>
            <a:r>
              <a:rPr lang="en-US" dirty="0" err="1"/>
              <a:t>Console.Write</a:t>
            </a:r>
            <a:r>
              <a:rPr lang="en-US" dirty="0"/>
              <a:t>("</a:t>
            </a:r>
            <a:r>
              <a:rPr lang="en-US" dirty="0" err="1"/>
              <a:t>Nhap</a:t>
            </a:r>
            <a:r>
              <a:rPr lang="en-US" dirty="0"/>
              <a:t> a: "); </a:t>
            </a:r>
          </a:p>
          <a:p>
            <a:pPr marL="365760" lvl="1" indent="0">
              <a:buNone/>
            </a:pPr>
            <a:r>
              <a:rPr lang="en-US" dirty="0"/>
              <a:t>a = </a:t>
            </a:r>
            <a:r>
              <a:rPr lang="en-US" dirty="0" err="1"/>
              <a:t>int.Parse</a:t>
            </a:r>
            <a:r>
              <a:rPr lang="en-US" dirty="0"/>
              <a:t>(</a:t>
            </a:r>
            <a:r>
              <a:rPr lang="en-US" dirty="0" err="1"/>
              <a:t>Console.ReadLine</a:t>
            </a:r>
            <a:r>
              <a:rPr lang="en-US" dirty="0"/>
              <a:t>()); </a:t>
            </a:r>
          </a:p>
          <a:p>
            <a:pPr marL="365760" lvl="1" indent="0">
              <a:buNone/>
            </a:pPr>
            <a:r>
              <a:rPr lang="en-US" dirty="0" err="1"/>
              <a:t>Console.Write</a:t>
            </a:r>
            <a:r>
              <a:rPr lang="en-US" dirty="0"/>
              <a:t>("</a:t>
            </a:r>
            <a:r>
              <a:rPr lang="en-US" dirty="0" err="1"/>
              <a:t>Nhap</a:t>
            </a:r>
            <a:r>
              <a:rPr lang="en-US" dirty="0"/>
              <a:t> b: "); </a:t>
            </a:r>
          </a:p>
          <a:p>
            <a:pPr marL="365760" lvl="1" indent="0">
              <a:buNone/>
            </a:pPr>
            <a:r>
              <a:rPr lang="en-US" dirty="0"/>
              <a:t>b = </a:t>
            </a:r>
            <a:r>
              <a:rPr lang="en-US" dirty="0" err="1"/>
              <a:t>int.Parse</a:t>
            </a:r>
            <a:r>
              <a:rPr lang="en-US" dirty="0"/>
              <a:t>(</a:t>
            </a:r>
            <a:r>
              <a:rPr lang="en-US" dirty="0" err="1"/>
              <a:t>Console.ReadLine</a:t>
            </a:r>
            <a:r>
              <a:rPr lang="en-US" dirty="0"/>
              <a:t>()); </a:t>
            </a:r>
          </a:p>
          <a:p>
            <a:pPr marL="0" indent="0">
              <a:buNone/>
            </a:pPr>
            <a:r>
              <a:rPr lang="en-US" dirty="0"/>
              <a:t>} </a:t>
            </a:r>
          </a:p>
          <a:p>
            <a:pPr marL="0" indent="0">
              <a:buNone/>
            </a:pPr>
            <a:r>
              <a:rPr lang="en-US" dirty="0"/>
              <a:t>static void </a:t>
            </a:r>
            <a:r>
              <a:rPr lang="en-US" dirty="0" err="1"/>
              <a:t>Xuat</a:t>
            </a:r>
            <a:r>
              <a:rPr lang="en-US" dirty="0"/>
              <a:t>() </a:t>
            </a:r>
          </a:p>
          <a:p>
            <a:pPr marL="0" indent="0">
              <a:buNone/>
            </a:pPr>
            <a:r>
              <a:rPr lang="en-US" dirty="0"/>
              <a:t>{ </a:t>
            </a:r>
          </a:p>
          <a:p>
            <a:pPr marL="365760" lvl="1" indent="0">
              <a:buNone/>
            </a:pPr>
            <a:r>
              <a:rPr lang="it-IT" dirty="0" smtClean="0"/>
              <a:t>Console.WriteLine</a:t>
            </a:r>
            <a:r>
              <a:rPr lang="it-IT" dirty="0"/>
              <a:t>("a = {0}; b = {1}", a, b); </a:t>
            </a:r>
          </a:p>
          <a:p>
            <a:pPr marL="0" indent="0">
              <a:buNone/>
            </a:pPr>
            <a:r>
              <a:rPr lang="en-US" dirty="0"/>
              <a:t>} </a:t>
            </a:r>
          </a:p>
          <a:p>
            <a:pPr marL="0" indent="0">
              <a:buNone/>
            </a:pPr>
            <a:r>
              <a:rPr lang="en-US" dirty="0"/>
              <a:t>static void Main(string[] </a:t>
            </a:r>
            <a:r>
              <a:rPr lang="en-US" dirty="0" err="1"/>
              <a:t>args</a:t>
            </a:r>
            <a:r>
              <a:rPr lang="en-US" dirty="0"/>
              <a:t>) </a:t>
            </a:r>
          </a:p>
          <a:p>
            <a:pPr marL="0" indent="0">
              <a:buNone/>
            </a:pPr>
            <a:r>
              <a:rPr lang="en-US" dirty="0"/>
              <a:t>{ </a:t>
            </a:r>
          </a:p>
          <a:p>
            <a:pPr marL="365760" lvl="1" indent="0">
              <a:buNone/>
            </a:pPr>
            <a:r>
              <a:rPr lang="en-US" dirty="0" err="1"/>
              <a:t>Nhap</a:t>
            </a:r>
            <a:r>
              <a:rPr lang="en-US" dirty="0"/>
              <a:t>(); </a:t>
            </a:r>
          </a:p>
          <a:p>
            <a:pPr marL="365760" lvl="1" indent="0">
              <a:buNone/>
            </a:pPr>
            <a:r>
              <a:rPr lang="en-US" dirty="0" err="1" smtClean="0"/>
              <a:t>Xuat</a:t>
            </a:r>
            <a:r>
              <a:rPr lang="en-US" dirty="0"/>
              <a:t>(); </a:t>
            </a:r>
          </a:p>
          <a:p>
            <a:pPr marL="0" indent="0">
              <a:buNone/>
            </a:pPr>
            <a:r>
              <a:rPr lang="en-US" dirty="0"/>
              <a:t>} </a:t>
            </a:r>
          </a:p>
          <a:p>
            <a:endParaRPr lang="en-US" dirty="0"/>
          </a:p>
        </p:txBody>
      </p:sp>
    </p:spTree>
    <p:extLst>
      <p:ext uri="{BB962C8B-B14F-4D97-AF65-F5344CB8AC3E}">
        <p14:creationId xmlns:p14="http://schemas.microsoft.com/office/powerpoint/2010/main" val="3058191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2800" dirty="0" err="1" smtClean="0"/>
              <a:t>Ví</a:t>
            </a:r>
            <a:r>
              <a:rPr lang="en-US" sz="2800" dirty="0" smtClean="0"/>
              <a:t> </a:t>
            </a:r>
            <a:r>
              <a:rPr lang="en-US" sz="2800" dirty="0" err="1" smtClean="0"/>
              <a:t>dụ</a:t>
            </a:r>
            <a:r>
              <a:rPr lang="en-US" sz="2800" dirty="0" smtClean="0"/>
              <a:t> 2:</a:t>
            </a:r>
            <a:r>
              <a:rPr lang="en-US" sz="2800" dirty="0"/>
              <a:t/>
            </a:r>
            <a:br>
              <a:rPr lang="en-US" sz="2800" dirty="0"/>
            </a:br>
            <a:r>
              <a:rPr lang="vi-VN" sz="2800" dirty="0"/>
              <a:t>Viết chương trình nhập số nguyên dương n và in ra màn hình các ước số của n </a:t>
            </a:r>
            <a:endParaRPr lang="en-US" sz="2800" dirty="0"/>
          </a:p>
        </p:txBody>
      </p:sp>
      <p:sp>
        <p:nvSpPr>
          <p:cNvPr id="3" name="Content Placeholder 2"/>
          <p:cNvSpPr>
            <a:spLocks noGrp="1"/>
          </p:cNvSpPr>
          <p:nvPr>
            <p:ph idx="1"/>
          </p:nvPr>
        </p:nvSpPr>
        <p:spPr>
          <a:xfrm>
            <a:off x="457200" y="1371600"/>
            <a:ext cx="8229600" cy="4953000"/>
          </a:xfrm>
        </p:spPr>
        <p:txBody>
          <a:bodyPr>
            <a:normAutofit lnSpcReduction="10000"/>
          </a:bodyPr>
          <a:lstStyle/>
          <a:p>
            <a:pPr marL="0" indent="0">
              <a:buNone/>
            </a:pPr>
            <a:r>
              <a:rPr lang="en-US" dirty="0" smtClean="0"/>
              <a:t>static </a:t>
            </a:r>
            <a:r>
              <a:rPr lang="en-US" dirty="0"/>
              <a:t>void </a:t>
            </a:r>
            <a:r>
              <a:rPr lang="en-US" dirty="0" err="1"/>
              <a:t>LietKeUocSo</a:t>
            </a:r>
            <a:r>
              <a:rPr lang="en-US" dirty="0"/>
              <a:t>(</a:t>
            </a:r>
            <a:r>
              <a:rPr lang="en-US" dirty="0" err="1"/>
              <a:t>uint</a:t>
            </a:r>
            <a:r>
              <a:rPr lang="en-US" dirty="0"/>
              <a:t> n) </a:t>
            </a:r>
          </a:p>
          <a:p>
            <a:pPr marL="0" indent="0">
              <a:buNone/>
            </a:pPr>
            <a:r>
              <a:rPr lang="en-US" dirty="0"/>
              <a:t>{ </a:t>
            </a:r>
          </a:p>
          <a:p>
            <a:pPr marL="365760" lvl="1" indent="0">
              <a:buNone/>
            </a:pPr>
            <a:r>
              <a:rPr lang="nn-NO" dirty="0"/>
              <a:t>for (int i = 1; i &lt;= n; i++) </a:t>
            </a:r>
          </a:p>
          <a:p>
            <a:pPr marL="365760" lvl="1" indent="0">
              <a:buNone/>
            </a:pPr>
            <a:r>
              <a:rPr lang="en-US" dirty="0"/>
              <a:t>if (n % </a:t>
            </a:r>
            <a:r>
              <a:rPr lang="en-US" dirty="0" err="1"/>
              <a:t>i</a:t>
            </a:r>
            <a:r>
              <a:rPr lang="en-US" dirty="0"/>
              <a:t> == 0) </a:t>
            </a:r>
          </a:p>
          <a:p>
            <a:pPr marL="365760" lvl="1" indent="0">
              <a:buNone/>
            </a:pPr>
            <a:r>
              <a:rPr lang="en-US" dirty="0" err="1"/>
              <a:t>Console.Write</a:t>
            </a:r>
            <a:r>
              <a:rPr lang="en-US" dirty="0"/>
              <a:t>("{0}\t", </a:t>
            </a:r>
            <a:r>
              <a:rPr lang="en-US" dirty="0" err="1"/>
              <a:t>i</a:t>
            </a:r>
            <a:r>
              <a:rPr lang="en-US" dirty="0"/>
              <a:t>); </a:t>
            </a:r>
          </a:p>
          <a:p>
            <a:pPr marL="0" indent="0">
              <a:buNone/>
            </a:pPr>
            <a:r>
              <a:rPr lang="en-US" dirty="0"/>
              <a:t>} </a:t>
            </a:r>
          </a:p>
          <a:p>
            <a:pPr marL="0" indent="0">
              <a:buNone/>
            </a:pPr>
            <a:r>
              <a:rPr lang="en-US" dirty="0"/>
              <a:t>static void Main(string[] </a:t>
            </a:r>
            <a:r>
              <a:rPr lang="en-US" dirty="0" err="1"/>
              <a:t>args</a:t>
            </a:r>
            <a:r>
              <a:rPr lang="en-US" dirty="0"/>
              <a:t>) </a:t>
            </a:r>
          </a:p>
          <a:p>
            <a:pPr marL="0" indent="0">
              <a:buNone/>
            </a:pPr>
            <a:r>
              <a:rPr lang="en-US" dirty="0"/>
              <a:t>{ </a:t>
            </a:r>
          </a:p>
          <a:p>
            <a:pPr marL="365760" lvl="1" indent="0">
              <a:buNone/>
            </a:pPr>
            <a:r>
              <a:rPr lang="en-US" dirty="0" err="1"/>
              <a:t>uint</a:t>
            </a:r>
            <a:r>
              <a:rPr lang="en-US" dirty="0"/>
              <a:t> n; </a:t>
            </a:r>
          </a:p>
          <a:p>
            <a:pPr marL="365760" lvl="1" indent="0">
              <a:buNone/>
            </a:pPr>
            <a:r>
              <a:rPr lang="en-US" dirty="0" err="1"/>
              <a:t>Console.Write</a:t>
            </a:r>
            <a:r>
              <a:rPr lang="en-US" dirty="0"/>
              <a:t>("</a:t>
            </a:r>
            <a:r>
              <a:rPr lang="en-US" dirty="0" err="1"/>
              <a:t>Nhap</a:t>
            </a:r>
            <a:r>
              <a:rPr lang="en-US" dirty="0"/>
              <a:t> so </a:t>
            </a:r>
            <a:r>
              <a:rPr lang="en-US" dirty="0" err="1"/>
              <a:t>nguyen</a:t>
            </a:r>
            <a:r>
              <a:rPr lang="en-US" dirty="0"/>
              <a:t> </a:t>
            </a:r>
            <a:r>
              <a:rPr lang="en-US" dirty="0" err="1"/>
              <a:t>duong</a:t>
            </a:r>
            <a:r>
              <a:rPr lang="en-US" dirty="0"/>
              <a:t> n: "); </a:t>
            </a:r>
          </a:p>
          <a:p>
            <a:pPr marL="365760" lvl="1" indent="0">
              <a:buNone/>
            </a:pPr>
            <a:r>
              <a:rPr lang="en-US" dirty="0"/>
              <a:t>n=</a:t>
            </a:r>
            <a:r>
              <a:rPr lang="en-US" dirty="0" err="1"/>
              <a:t>uint.Parse</a:t>
            </a:r>
            <a:r>
              <a:rPr lang="en-US" dirty="0"/>
              <a:t>(</a:t>
            </a:r>
            <a:r>
              <a:rPr lang="en-US" dirty="0" err="1"/>
              <a:t>Console.ReadLine</a:t>
            </a:r>
            <a:r>
              <a:rPr lang="en-US" dirty="0"/>
              <a:t>()); </a:t>
            </a:r>
          </a:p>
          <a:p>
            <a:pPr marL="365760" lvl="1" indent="0">
              <a:buNone/>
            </a:pPr>
            <a:r>
              <a:rPr lang="it-IT" dirty="0"/>
              <a:t>Console.Write("Cac uoc so cua {0}: ", n); </a:t>
            </a:r>
          </a:p>
          <a:p>
            <a:pPr marL="365760" lvl="1" indent="0">
              <a:buNone/>
            </a:pPr>
            <a:r>
              <a:rPr lang="en-US" b="1" dirty="0" err="1"/>
              <a:t>LietKeUocSo</a:t>
            </a:r>
            <a:r>
              <a:rPr lang="en-US" b="1" dirty="0"/>
              <a:t>(n); </a:t>
            </a:r>
            <a:endParaRPr lang="en-US" dirty="0"/>
          </a:p>
          <a:p>
            <a:pPr marL="365760" lvl="1" indent="0">
              <a:buNone/>
            </a:pPr>
            <a:r>
              <a:rPr lang="en-US" dirty="0" err="1"/>
              <a:t>Console.ReadLine</a:t>
            </a:r>
            <a:r>
              <a:rPr lang="en-US" dirty="0"/>
              <a:t>(); </a:t>
            </a:r>
          </a:p>
          <a:p>
            <a:pPr marL="0" indent="0">
              <a:buNone/>
            </a:pPr>
            <a:r>
              <a:rPr lang="en-US" dirty="0"/>
              <a:t>} </a:t>
            </a:r>
          </a:p>
        </p:txBody>
      </p:sp>
    </p:spTree>
    <p:extLst>
      <p:ext uri="{BB962C8B-B14F-4D97-AF65-F5344CB8AC3E}">
        <p14:creationId xmlns:p14="http://schemas.microsoft.com/office/powerpoint/2010/main" val="800936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371600"/>
          </a:xfrm>
        </p:spPr>
        <p:txBody>
          <a:bodyPr>
            <a:noAutofit/>
          </a:bodyPr>
          <a:lstStyle/>
          <a:p>
            <a:r>
              <a:rPr lang="en-US" sz="2400" dirty="0"/>
              <a:t/>
            </a:r>
            <a:br>
              <a:rPr lang="en-US" sz="2400" dirty="0"/>
            </a:br>
            <a:r>
              <a:rPr lang="en-US" sz="2400" dirty="0" smtClean="0"/>
              <a:t/>
            </a:r>
            <a:br>
              <a:rPr lang="en-US" sz="2400" dirty="0" smtClean="0"/>
            </a:br>
            <a:r>
              <a:rPr lang="en-US" sz="2400" dirty="0"/>
              <a:t/>
            </a:r>
            <a:br>
              <a:rPr lang="en-US" sz="2400" dirty="0"/>
            </a:br>
            <a:r>
              <a:rPr lang="en-US" sz="2400" dirty="0" err="1" smtClean="0"/>
              <a:t>Ví</a:t>
            </a:r>
            <a:r>
              <a:rPr lang="en-US" sz="2400" dirty="0" smtClean="0"/>
              <a:t> dụ3:</a:t>
            </a:r>
            <a:br>
              <a:rPr lang="en-US" sz="2400" dirty="0" smtClean="0"/>
            </a:br>
            <a:r>
              <a:rPr lang="vi-VN" sz="2400" dirty="0" smtClean="0"/>
              <a:t>Viết </a:t>
            </a:r>
            <a:r>
              <a:rPr lang="vi-VN" sz="2400" dirty="0"/>
              <a:t>chương trình nhập số nguyên dương n và </a:t>
            </a:r>
            <a:r>
              <a:rPr lang="vi-VN" sz="2400" dirty="0" smtClean="0"/>
              <a:t>tính</a:t>
            </a:r>
            <a:r>
              <a:rPr lang="en-US" sz="2400" dirty="0" smtClean="0"/>
              <a:t> </a:t>
            </a:r>
            <a:r>
              <a:rPr lang="en-US" sz="2400" dirty="0"/>
              <a:t/>
            </a:r>
            <a:br>
              <a:rPr lang="en-US" sz="2400" dirty="0"/>
            </a:br>
            <a:r>
              <a:rPr lang="en-US" sz="2400" dirty="0" smtClean="0"/>
              <a:t>Sn=1+2+3+…+n;   n&gt;0</a:t>
            </a:r>
            <a:r>
              <a:rPr lang="en-US" sz="2400" dirty="0"/>
              <a:t/>
            </a:r>
            <a:br>
              <a:rPr lang="en-US" sz="2400" dirty="0"/>
            </a:br>
            <a:r>
              <a:rPr lang="vi-VN" sz="2400" dirty="0" smtClean="0"/>
              <a:t> </a:t>
            </a:r>
            <a:endParaRPr lang="en-US" sz="2400" dirty="0"/>
          </a:p>
        </p:txBody>
      </p:sp>
      <p:sp>
        <p:nvSpPr>
          <p:cNvPr id="3" name="Content Placeholder 2"/>
          <p:cNvSpPr>
            <a:spLocks noGrp="1"/>
          </p:cNvSpPr>
          <p:nvPr>
            <p:ph idx="1"/>
          </p:nvPr>
        </p:nvSpPr>
        <p:spPr>
          <a:xfrm>
            <a:off x="457200" y="1371600"/>
            <a:ext cx="8229600" cy="5257800"/>
          </a:xfrm>
        </p:spPr>
        <p:txBody>
          <a:bodyPr>
            <a:normAutofit fontScale="92500" lnSpcReduction="10000"/>
          </a:bodyPr>
          <a:lstStyle/>
          <a:p>
            <a:pPr marL="0" indent="0">
              <a:buNone/>
            </a:pPr>
            <a:r>
              <a:rPr lang="en-US" dirty="0" smtClean="0"/>
              <a:t>static </a:t>
            </a:r>
            <a:r>
              <a:rPr lang="en-US" dirty="0" err="1"/>
              <a:t>ulong</a:t>
            </a:r>
            <a:r>
              <a:rPr lang="en-US" dirty="0"/>
              <a:t> </a:t>
            </a:r>
            <a:r>
              <a:rPr lang="en-US" dirty="0" err="1"/>
              <a:t>TongS</a:t>
            </a:r>
            <a:r>
              <a:rPr lang="en-US" dirty="0"/>
              <a:t>(</a:t>
            </a:r>
            <a:r>
              <a:rPr lang="en-US" dirty="0" err="1"/>
              <a:t>uint</a:t>
            </a:r>
            <a:r>
              <a:rPr lang="en-US" dirty="0"/>
              <a:t> n) </a:t>
            </a:r>
          </a:p>
          <a:p>
            <a:pPr marL="0" indent="0">
              <a:buNone/>
            </a:pPr>
            <a:r>
              <a:rPr lang="en-US" dirty="0"/>
              <a:t>{ </a:t>
            </a:r>
          </a:p>
          <a:p>
            <a:pPr marL="365760" lvl="1" indent="0">
              <a:buNone/>
            </a:pPr>
            <a:r>
              <a:rPr lang="en-US" dirty="0" err="1"/>
              <a:t>ulong</a:t>
            </a:r>
            <a:r>
              <a:rPr lang="en-US" dirty="0"/>
              <a:t> </a:t>
            </a:r>
            <a:r>
              <a:rPr lang="en-US" dirty="0" err="1"/>
              <a:t>kq</a:t>
            </a:r>
            <a:r>
              <a:rPr lang="en-US" dirty="0"/>
              <a:t> = 0; </a:t>
            </a:r>
          </a:p>
          <a:p>
            <a:pPr marL="365760" lvl="1" indent="0">
              <a:buNone/>
            </a:pPr>
            <a:r>
              <a:rPr lang="nn-NO" dirty="0"/>
              <a:t>for (uint i = 1; i &lt;= n; i++) </a:t>
            </a:r>
          </a:p>
          <a:p>
            <a:pPr marL="365760" lvl="1" indent="0">
              <a:buNone/>
            </a:pPr>
            <a:r>
              <a:rPr lang="en-US" dirty="0" err="1"/>
              <a:t>kq</a:t>
            </a:r>
            <a:r>
              <a:rPr lang="en-US" dirty="0"/>
              <a:t> + = </a:t>
            </a:r>
            <a:r>
              <a:rPr lang="en-US" dirty="0" err="1"/>
              <a:t>i</a:t>
            </a:r>
            <a:r>
              <a:rPr lang="en-US" dirty="0"/>
              <a:t>; </a:t>
            </a:r>
          </a:p>
          <a:p>
            <a:pPr marL="365760" lvl="1" indent="0">
              <a:buNone/>
            </a:pPr>
            <a:r>
              <a:rPr lang="en-US" dirty="0"/>
              <a:t>return </a:t>
            </a:r>
            <a:r>
              <a:rPr lang="en-US" dirty="0" err="1"/>
              <a:t>kq</a:t>
            </a:r>
            <a:r>
              <a:rPr lang="en-US" dirty="0"/>
              <a:t>; </a:t>
            </a:r>
          </a:p>
          <a:p>
            <a:pPr marL="0" indent="0">
              <a:buNone/>
            </a:pPr>
            <a:r>
              <a:rPr lang="en-US" dirty="0"/>
              <a:t>} </a:t>
            </a:r>
          </a:p>
          <a:p>
            <a:pPr marL="0" indent="0">
              <a:buNone/>
            </a:pPr>
            <a:r>
              <a:rPr lang="en-US" dirty="0"/>
              <a:t>static void Main(string[] </a:t>
            </a:r>
            <a:r>
              <a:rPr lang="en-US" dirty="0" err="1"/>
              <a:t>args</a:t>
            </a:r>
            <a:r>
              <a:rPr lang="en-US" dirty="0"/>
              <a:t>) </a:t>
            </a:r>
          </a:p>
          <a:p>
            <a:pPr marL="0" indent="0">
              <a:buNone/>
            </a:pPr>
            <a:r>
              <a:rPr lang="en-US" dirty="0"/>
              <a:t>{ </a:t>
            </a:r>
          </a:p>
          <a:p>
            <a:pPr marL="365760" lvl="1" indent="0">
              <a:buNone/>
            </a:pPr>
            <a:r>
              <a:rPr lang="en-US" dirty="0" err="1"/>
              <a:t>ulong</a:t>
            </a:r>
            <a:r>
              <a:rPr lang="en-US" dirty="0"/>
              <a:t> S; </a:t>
            </a:r>
          </a:p>
          <a:p>
            <a:pPr marL="365760" lvl="1" indent="0">
              <a:buNone/>
            </a:pPr>
            <a:r>
              <a:rPr lang="en-US" dirty="0" err="1"/>
              <a:t>uint</a:t>
            </a:r>
            <a:r>
              <a:rPr lang="en-US" dirty="0"/>
              <a:t> n; </a:t>
            </a:r>
          </a:p>
          <a:p>
            <a:pPr marL="365760" lvl="1" indent="0">
              <a:buNone/>
            </a:pPr>
            <a:r>
              <a:rPr lang="pt-BR" dirty="0"/>
              <a:t>Console.Write("Nhap vao so nguyen n: "); </a:t>
            </a:r>
          </a:p>
          <a:p>
            <a:pPr marL="365760" lvl="1" indent="0">
              <a:buNone/>
            </a:pPr>
            <a:r>
              <a:rPr lang="en-US" dirty="0"/>
              <a:t>n = </a:t>
            </a:r>
            <a:r>
              <a:rPr lang="en-US" dirty="0" err="1"/>
              <a:t>uint.Parse</a:t>
            </a:r>
            <a:r>
              <a:rPr lang="en-US" dirty="0"/>
              <a:t>(</a:t>
            </a:r>
            <a:r>
              <a:rPr lang="en-US" dirty="0" err="1"/>
              <a:t>Console.ReadLine</a:t>
            </a:r>
            <a:r>
              <a:rPr lang="en-US" dirty="0"/>
              <a:t>()); </a:t>
            </a:r>
          </a:p>
          <a:p>
            <a:pPr marL="365760" lvl="1" indent="0">
              <a:buNone/>
            </a:pPr>
            <a:r>
              <a:rPr lang="en-US" dirty="0"/>
              <a:t>S = </a:t>
            </a:r>
            <a:r>
              <a:rPr lang="en-US" dirty="0" err="1"/>
              <a:t>TongS</a:t>
            </a:r>
            <a:r>
              <a:rPr lang="en-US" dirty="0"/>
              <a:t>(n); </a:t>
            </a:r>
          </a:p>
          <a:p>
            <a:pPr marL="365760" lvl="1" indent="0">
              <a:buNone/>
            </a:pPr>
            <a:r>
              <a:rPr lang="en-US" dirty="0" err="1"/>
              <a:t>Console.Write</a:t>
            </a:r>
            <a:r>
              <a:rPr lang="en-US" dirty="0"/>
              <a:t>("Tong </a:t>
            </a:r>
            <a:r>
              <a:rPr lang="en-US" dirty="0" err="1"/>
              <a:t>tu</a:t>
            </a:r>
            <a:r>
              <a:rPr lang="en-US" dirty="0"/>
              <a:t> 1 den n: " + S); </a:t>
            </a:r>
          </a:p>
          <a:p>
            <a:pPr marL="365760" lvl="1" indent="0">
              <a:buNone/>
            </a:pPr>
            <a:r>
              <a:rPr lang="en-US" dirty="0" err="1"/>
              <a:t>Console.ReadLine</a:t>
            </a:r>
            <a:r>
              <a:rPr lang="en-US" dirty="0"/>
              <a:t>(); </a:t>
            </a:r>
          </a:p>
          <a:p>
            <a:pPr marL="0" indent="0">
              <a:buNone/>
            </a:pPr>
            <a:r>
              <a:rPr lang="en-US" dirty="0"/>
              <a:t>} </a:t>
            </a:r>
          </a:p>
        </p:txBody>
      </p:sp>
    </p:spTree>
    <p:extLst>
      <p:ext uri="{BB962C8B-B14F-4D97-AF65-F5344CB8AC3E}">
        <p14:creationId xmlns:p14="http://schemas.microsoft.com/office/powerpoint/2010/main" val="1896036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1"/>
                </a:solidFill>
              </a:rPr>
              <a:t>Các</a:t>
            </a:r>
            <a:r>
              <a:rPr lang="en-US" dirty="0" smtClean="0">
                <a:solidFill>
                  <a:schemeClr val="tx1"/>
                </a:solidFill>
              </a:rPr>
              <a:t> </a:t>
            </a:r>
            <a:r>
              <a:rPr lang="en-US" dirty="0" err="1" smtClean="0">
                <a:solidFill>
                  <a:schemeClr val="tx1"/>
                </a:solidFill>
              </a:rPr>
              <a:t>tham</a:t>
            </a:r>
            <a:r>
              <a:rPr lang="en-US" dirty="0" smtClean="0">
                <a:solidFill>
                  <a:schemeClr val="tx1"/>
                </a:solidFill>
              </a:rPr>
              <a:t> </a:t>
            </a:r>
            <a:r>
              <a:rPr lang="en-US" dirty="0" err="1" smtClean="0">
                <a:solidFill>
                  <a:schemeClr val="tx1"/>
                </a:solidFill>
              </a:rPr>
              <a:t>số</a:t>
            </a:r>
            <a:r>
              <a:rPr lang="en-US" dirty="0" smtClean="0">
                <a:solidFill>
                  <a:schemeClr val="tx1"/>
                </a:solidFill>
              </a:rPr>
              <a:t> </a:t>
            </a:r>
            <a:r>
              <a:rPr lang="en-US" dirty="0" smtClean="0">
                <a:solidFill>
                  <a:srgbClr val="FF3300"/>
                </a:solidFill>
              </a:rPr>
              <a:t>ref</a:t>
            </a:r>
            <a:r>
              <a:rPr lang="en-US" dirty="0"/>
              <a:t>, out, </a:t>
            </a:r>
            <a:r>
              <a:rPr lang="en-US" dirty="0" err="1"/>
              <a:t>param</a:t>
            </a:r>
            <a:endParaRPr lang="en-US" dirty="0"/>
          </a:p>
        </p:txBody>
      </p:sp>
      <p:sp>
        <p:nvSpPr>
          <p:cNvPr id="3" name="Content Placeholder 2"/>
          <p:cNvSpPr>
            <a:spLocks noGrp="1"/>
          </p:cNvSpPr>
          <p:nvPr>
            <p:ph idx="1"/>
          </p:nvPr>
        </p:nvSpPr>
        <p:spPr/>
        <p:txBody>
          <a:bodyPr/>
          <a:lstStyle/>
          <a:p>
            <a:r>
              <a:rPr lang="en-US" sz="2400" dirty="0"/>
              <a:t>ref: </a:t>
            </a:r>
            <a:r>
              <a:rPr lang="en-US" sz="2400" dirty="0" err="1"/>
              <a:t>tương</a:t>
            </a:r>
            <a:r>
              <a:rPr lang="en-US" sz="2400" dirty="0"/>
              <a:t> </a:t>
            </a:r>
            <a:r>
              <a:rPr lang="en-US" sz="2400" dirty="0" err="1"/>
              <a:t>tự</a:t>
            </a:r>
            <a:r>
              <a:rPr lang="en-US" sz="2400" dirty="0"/>
              <a:t> </a:t>
            </a:r>
            <a:r>
              <a:rPr lang="en-US" sz="2400" dirty="0" err="1"/>
              <a:t>như</a:t>
            </a:r>
            <a:r>
              <a:rPr lang="en-US" sz="2400" dirty="0"/>
              <a:t> </a:t>
            </a:r>
            <a:r>
              <a:rPr lang="en-US" sz="2400" dirty="0" err="1"/>
              <a:t>truyền</a:t>
            </a:r>
            <a:r>
              <a:rPr lang="en-US" sz="2400" dirty="0"/>
              <a:t> </a:t>
            </a:r>
            <a:r>
              <a:rPr lang="en-US" sz="2400" dirty="0" err="1"/>
              <a:t>tham</a:t>
            </a:r>
            <a:r>
              <a:rPr lang="en-US" sz="2400" dirty="0"/>
              <a:t> </a:t>
            </a:r>
            <a:r>
              <a:rPr lang="en-US" sz="2400" dirty="0" err="1"/>
              <a:t>chiếu</a:t>
            </a:r>
            <a:r>
              <a:rPr lang="en-US" sz="2400" dirty="0"/>
              <a:t> </a:t>
            </a:r>
            <a:r>
              <a:rPr lang="en-US" sz="2400" dirty="0" err="1"/>
              <a:t>trong</a:t>
            </a:r>
            <a:r>
              <a:rPr lang="en-US" sz="2400" dirty="0"/>
              <a:t> C/C++</a:t>
            </a:r>
          </a:p>
          <a:p>
            <a:r>
              <a:rPr lang="en-US" sz="2400" dirty="0" err="1"/>
              <a:t>Từ</a:t>
            </a:r>
            <a:r>
              <a:rPr lang="en-US" sz="2400" dirty="0"/>
              <a:t> </a:t>
            </a:r>
            <a:r>
              <a:rPr lang="en-US" sz="2400" dirty="0" err="1"/>
              <a:t>khoá</a:t>
            </a:r>
            <a:r>
              <a:rPr lang="en-US" sz="2400" dirty="0"/>
              <a:t> ref </a:t>
            </a:r>
            <a:r>
              <a:rPr lang="en-US" sz="2400" dirty="0" err="1"/>
              <a:t>phải</a:t>
            </a:r>
            <a:r>
              <a:rPr lang="en-US" sz="2400" dirty="0"/>
              <a:t> </a:t>
            </a:r>
            <a:r>
              <a:rPr lang="en-US" sz="2400" dirty="0" err="1"/>
              <a:t>được</a:t>
            </a:r>
            <a:r>
              <a:rPr lang="en-US" sz="2400" dirty="0"/>
              <a:t> </a:t>
            </a:r>
            <a:r>
              <a:rPr lang="en-US" sz="2400" dirty="0" err="1"/>
              <a:t>dùng</a:t>
            </a:r>
            <a:r>
              <a:rPr lang="en-US" sz="2400" dirty="0"/>
              <a:t> </a:t>
            </a:r>
            <a:r>
              <a:rPr lang="en-US" sz="2400" dirty="0" err="1"/>
              <a:t>lúc</a:t>
            </a:r>
            <a:r>
              <a:rPr lang="en-US" sz="2400" dirty="0"/>
              <a:t> </a:t>
            </a:r>
            <a:r>
              <a:rPr lang="en-US" sz="2400" dirty="0" err="1"/>
              <a:t>gọi</a:t>
            </a:r>
            <a:r>
              <a:rPr lang="en-US" sz="2400" dirty="0"/>
              <a:t> </a:t>
            </a:r>
            <a:r>
              <a:rPr lang="en-US" sz="2400" dirty="0" err="1"/>
              <a:t>hàm</a:t>
            </a:r>
            <a:endParaRPr lang="en-US" sz="2400" dirty="0"/>
          </a:p>
          <a:p>
            <a:r>
              <a:rPr lang="en-US" sz="2400" dirty="0" err="1"/>
              <a:t>Các</a:t>
            </a:r>
            <a:r>
              <a:rPr lang="en-US" sz="2400" dirty="0"/>
              <a:t> </a:t>
            </a:r>
            <a:r>
              <a:rPr lang="en-US" sz="2400" dirty="0" err="1"/>
              <a:t>tham</a:t>
            </a:r>
            <a:r>
              <a:rPr lang="en-US" sz="2400" dirty="0"/>
              <a:t> </a:t>
            </a:r>
            <a:r>
              <a:rPr lang="en-US" sz="2400" dirty="0" err="1"/>
              <a:t>số</a:t>
            </a:r>
            <a:r>
              <a:rPr lang="en-US" sz="2400" dirty="0"/>
              <a:t> </a:t>
            </a:r>
            <a:r>
              <a:rPr lang="en-US" sz="2400" dirty="0" err="1"/>
              <a:t>truyền</a:t>
            </a:r>
            <a:r>
              <a:rPr lang="en-US" sz="2400" dirty="0"/>
              <a:t> </a:t>
            </a:r>
            <a:r>
              <a:rPr lang="en-US" sz="2400" dirty="0" err="1"/>
              <a:t>dạng</a:t>
            </a:r>
            <a:r>
              <a:rPr lang="en-US" sz="2400" dirty="0"/>
              <a:t> ref </a:t>
            </a:r>
            <a:r>
              <a:rPr lang="en-US" sz="2400" dirty="0" err="1"/>
              <a:t>phải</a:t>
            </a:r>
            <a:r>
              <a:rPr lang="en-US" sz="2400" dirty="0"/>
              <a:t> </a:t>
            </a:r>
            <a:r>
              <a:rPr lang="en-US" sz="2400" dirty="0" err="1"/>
              <a:t>được</a:t>
            </a:r>
            <a:r>
              <a:rPr lang="en-US" sz="2400" dirty="0"/>
              <a:t> </a:t>
            </a:r>
            <a:r>
              <a:rPr lang="en-US" sz="2400" dirty="0" err="1"/>
              <a:t>khởi</a:t>
            </a:r>
            <a:r>
              <a:rPr lang="en-US" sz="2400" dirty="0"/>
              <a:t> </a:t>
            </a:r>
            <a:r>
              <a:rPr lang="en-US" sz="2400" dirty="0" err="1"/>
              <a:t>tạo</a:t>
            </a:r>
            <a:r>
              <a:rPr lang="en-US" sz="2400" dirty="0"/>
              <a:t> </a:t>
            </a:r>
            <a:r>
              <a:rPr lang="en-US" sz="2400" dirty="0" err="1"/>
              <a:t>giá</a:t>
            </a:r>
            <a:r>
              <a:rPr lang="en-US" sz="2400" dirty="0"/>
              <a:t> </a:t>
            </a:r>
            <a:r>
              <a:rPr lang="en-US" sz="2400" dirty="0" err="1"/>
              <a:t>trị</a:t>
            </a:r>
            <a:r>
              <a:rPr lang="en-US" sz="2400" dirty="0"/>
              <a:t> </a:t>
            </a:r>
            <a:r>
              <a:rPr lang="en-US" sz="2400" dirty="0" err="1"/>
              <a:t>trước</a:t>
            </a:r>
            <a:endParaRPr lang="en-US" dirty="0"/>
          </a:p>
        </p:txBody>
      </p:sp>
      <p:grpSp>
        <p:nvGrpSpPr>
          <p:cNvPr id="6" name="Group 5"/>
          <p:cNvGrpSpPr/>
          <p:nvPr/>
        </p:nvGrpSpPr>
        <p:grpSpPr>
          <a:xfrm>
            <a:off x="685800" y="3733800"/>
            <a:ext cx="7345363" cy="2819400"/>
            <a:chOff x="685800" y="3733800"/>
            <a:chExt cx="7345363" cy="2819400"/>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733800"/>
              <a:ext cx="3886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5"/>
            <p:cNvSpPr>
              <a:spLocks noChangeShapeType="1"/>
            </p:cNvSpPr>
            <p:nvPr/>
          </p:nvSpPr>
          <p:spPr bwMode="auto">
            <a:xfrm flipV="1">
              <a:off x="2895600" y="5534025"/>
              <a:ext cx="0" cy="228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Line 6"/>
            <p:cNvSpPr>
              <a:spLocks noChangeShapeType="1"/>
            </p:cNvSpPr>
            <p:nvPr/>
          </p:nvSpPr>
          <p:spPr bwMode="auto">
            <a:xfrm>
              <a:off x="2895600" y="5762625"/>
              <a:ext cx="28194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Line 7"/>
            <p:cNvSpPr>
              <a:spLocks noChangeShapeType="1"/>
            </p:cNvSpPr>
            <p:nvPr/>
          </p:nvSpPr>
          <p:spPr bwMode="auto">
            <a:xfrm>
              <a:off x="3810000" y="5610225"/>
              <a:ext cx="19050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Text Box 8"/>
            <p:cNvSpPr txBox="1">
              <a:spLocks noChangeArrowheads="1"/>
            </p:cNvSpPr>
            <p:nvPr/>
          </p:nvSpPr>
          <p:spPr bwMode="auto">
            <a:xfrm>
              <a:off x="5791200" y="5438775"/>
              <a:ext cx="2098675" cy="641350"/>
            </a:xfrm>
            <a:prstGeom prst="rect">
              <a:avLst/>
            </a:prstGeom>
            <a:solidFill>
              <a:srgbClr val="CCFF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2"/>
                  </a:solidFill>
                  <a:latin typeface="Arial" charset="0"/>
                </a:defRPr>
              </a:lvl1pPr>
              <a:lvl2pPr marL="742950" indent="-285750" eaLnBrk="0" hangingPunct="0">
                <a:defRPr b="1">
                  <a:solidFill>
                    <a:schemeClr val="tx2"/>
                  </a:solidFill>
                  <a:latin typeface="Arial" charset="0"/>
                </a:defRPr>
              </a:lvl2pPr>
              <a:lvl3pPr marL="1143000" indent="-228600" eaLnBrk="0" hangingPunct="0">
                <a:defRPr b="1">
                  <a:solidFill>
                    <a:schemeClr val="tx2"/>
                  </a:solidFill>
                  <a:latin typeface="Arial" charset="0"/>
                </a:defRPr>
              </a:lvl3pPr>
              <a:lvl4pPr marL="1600200" indent="-228600" eaLnBrk="0" hangingPunct="0">
                <a:defRPr b="1">
                  <a:solidFill>
                    <a:schemeClr val="tx2"/>
                  </a:solidFill>
                  <a:latin typeface="Arial" charset="0"/>
                </a:defRPr>
              </a:lvl4pPr>
              <a:lvl5pPr marL="2057400" indent="-228600" eaLnBrk="0" hangingPunct="0">
                <a:defRPr b="1">
                  <a:solidFill>
                    <a:schemeClr val="tx2"/>
                  </a:solidFill>
                  <a:latin typeface="Arial" charset="0"/>
                </a:defRPr>
              </a:lvl5pPr>
              <a:lvl6pPr marL="2514600" indent="-228600" algn="ctr" eaLnBrk="0" fontAlgn="base" hangingPunct="0">
                <a:spcBef>
                  <a:spcPct val="0"/>
                </a:spcBef>
                <a:spcAft>
                  <a:spcPct val="0"/>
                </a:spcAft>
                <a:defRPr b="1">
                  <a:solidFill>
                    <a:schemeClr val="tx2"/>
                  </a:solidFill>
                  <a:latin typeface="Arial" charset="0"/>
                </a:defRPr>
              </a:lvl6pPr>
              <a:lvl7pPr marL="2971800" indent="-228600" algn="ctr" eaLnBrk="0" fontAlgn="base" hangingPunct="0">
                <a:spcBef>
                  <a:spcPct val="0"/>
                </a:spcBef>
                <a:spcAft>
                  <a:spcPct val="0"/>
                </a:spcAft>
                <a:defRPr b="1">
                  <a:solidFill>
                    <a:schemeClr val="tx2"/>
                  </a:solidFill>
                  <a:latin typeface="Arial" charset="0"/>
                </a:defRPr>
              </a:lvl7pPr>
              <a:lvl8pPr marL="3429000" indent="-228600" algn="ctr" eaLnBrk="0" fontAlgn="base" hangingPunct="0">
                <a:spcBef>
                  <a:spcPct val="0"/>
                </a:spcBef>
                <a:spcAft>
                  <a:spcPct val="0"/>
                </a:spcAft>
                <a:defRPr b="1">
                  <a:solidFill>
                    <a:schemeClr val="tx2"/>
                  </a:solidFill>
                  <a:latin typeface="Arial" charset="0"/>
                </a:defRPr>
              </a:lvl8pPr>
              <a:lvl9pPr marL="3886200" indent="-228600" algn="ctr" eaLnBrk="0" fontAlgn="base" hangingPunct="0">
                <a:spcBef>
                  <a:spcPct val="0"/>
                </a:spcBef>
                <a:spcAft>
                  <a:spcPct val="0"/>
                </a:spcAft>
                <a:defRPr b="1">
                  <a:solidFill>
                    <a:schemeClr val="tx2"/>
                  </a:solidFill>
                  <a:latin typeface="Arial" charset="0"/>
                </a:defRPr>
              </a:lvl9pPr>
            </a:lstStyle>
            <a:p>
              <a:pPr eaLnBrk="1" hangingPunct="1"/>
              <a:r>
                <a:rPr lang="en-US" b="0">
                  <a:solidFill>
                    <a:schemeClr val="tx1"/>
                  </a:solidFill>
                  <a:cs typeface="Arial" charset="0"/>
                </a:rPr>
                <a:t>Khai báo ref trước </a:t>
              </a:r>
            </a:p>
            <a:p>
              <a:pPr eaLnBrk="1" hangingPunct="1"/>
              <a:r>
                <a:rPr lang="en-US" b="0">
                  <a:solidFill>
                    <a:schemeClr val="tx1"/>
                  </a:solidFill>
                  <a:cs typeface="Arial" charset="0"/>
                </a:rPr>
                <a:t>kiểu dữ liệu</a:t>
              </a:r>
            </a:p>
          </p:txBody>
        </p:sp>
        <p:sp>
          <p:nvSpPr>
            <p:cNvPr id="12" name="Line 9"/>
            <p:cNvSpPr>
              <a:spLocks noChangeShapeType="1"/>
            </p:cNvSpPr>
            <p:nvPr/>
          </p:nvSpPr>
          <p:spPr bwMode="auto">
            <a:xfrm>
              <a:off x="2362200" y="4162425"/>
              <a:ext cx="33528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Line 10"/>
            <p:cNvSpPr>
              <a:spLocks noChangeShapeType="1"/>
            </p:cNvSpPr>
            <p:nvPr/>
          </p:nvSpPr>
          <p:spPr bwMode="auto">
            <a:xfrm>
              <a:off x="1600200" y="4010025"/>
              <a:ext cx="41148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11"/>
            <p:cNvSpPr>
              <a:spLocks noChangeShapeType="1"/>
            </p:cNvSpPr>
            <p:nvPr/>
          </p:nvSpPr>
          <p:spPr bwMode="auto">
            <a:xfrm>
              <a:off x="1600200" y="4010025"/>
              <a:ext cx="0" cy="3810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 name="Line 12"/>
            <p:cNvSpPr>
              <a:spLocks noChangeShapeType="1"/>
            </p:cNvSpPr>
            <p:nvPr/>
          </p:nvSpPr>
          <p:spPr bwMode="auto">
            <a:xfrm>
              <a:off x="2362200" y="4162425"/>
              <a:ext cx="0" cy="228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Line 13"/>
            <p:cNvSpPr>
              <a:spLocks noChangeShapeType="1"/>
            </p:cNvSpPr>
            <p:nvPr/>
          </p:nvSpPr>
          <p:spPr bwMode="auto">
            <a:xfrm flipV="1">
              <a:off x="3810000" y="5381625"/>
              <a:ext cx="0" cy="2286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 name="Text Box 14"/>
            <p:cNvSpPr txBox="1">
              <a:spLocks noChangeArrowheads="1"/>
            </p:cNvSpPr>
            <p:nvPr/>
          </p:nvSpPr>
          <p:spPr bwMode="auto">
            <a:xfrm>
              <a:off x="5802313" y="3768725"/>
              <a:ext cx="2228850" cy="641350"/>
            </a:xfrm>
            <a:prstGeom prst="rect">
              <a:avLst/>
            </a:prstGeom>
            <a:solidFill>
              <a:srgbClr val="CCFFFF">
                <a:alpha val="2313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2"/>
                  </a:solidFill>
                  <a:latin typeface="Arial" charset="0"/>
                </a:defRPr>
              </a:lvl1pPr>
              <a:lvl2pPr marL="742950" indent="-285750" eaLnBrk="0" hangingPunct="0">
                <a:defRPr b="1">
                  <a:solidFill>
                    <a:schemeClr val="tx2"/>
                  </a:solidFill>
                  <a:latin typeface="Arial" charset="0"/>
                </a:defRPr>
              </a:lvl2pPr>
              <a:lvl3pPr marL="1143000" indent="-228600" eaLnBrk="0" hangingPunct="0">
                <a:defRPr b="1">
                  <a:solidFill>
                    <a:schemeClr val="tx2"/>
                  </a:solidFill>
                  <a:latin typeface="Arial" charset="0"/>
                </a:defRPr>
              </a:lvl3pPr>
              <a:lvl4pPr marL="1600200" indent="-228600" eaLnBrk="0" hangingPunct="0">
                <a:defRPr b="1">
                  <a:solidFill>
                    <a:schemeClr val="tx2"/>
                  </a:solidFill>
                  <a:latin typeface="Arial" charset="0"/>
                </a:defRPr>
              </a:lvl4pPr>
              <a:lvl5pPr marL="2057400" indent="-228600" eaLnBrk="0" hangingPunct="0">
                <a:defRPr b="1">
                  <a:solidFill>
                    <a:schemeClr val="tx2"/>
                  </a:solidFill>
                  <a:latin typeface="Arial" charset="0"/>
                </a:defRPr>
              </a:lvl5pPr>
              <a:lvl6pPr marL="2514600" indent="-228600" algn="ctr" eaLnBrk="0" fontAlgn="base" hangingPunct="0">
                <a:spcBef>
                  <a:spcPct val="0"/>
                </a:spcBef>
                <a:spcAft>
                  <a:spcPct val="0"/>
                </a:spcAft>
                <a:defRPr b="1">
                  <a:solidFill>
                    <a:schemeClr val="tx2"/>
                  </a:solidFill>
                  <a:latin typeface="Arial" charset="0"/>
                </a:defRPr>
              </a:lvl6pPr>
              <a:lvl7pPr marL="2971800" indent="-228600" algn="ctr" eaLnBrk="0" fontAlgn="base" hangingPunct="0">
                <a:spcBef>
                  <a:spcPct val="0"/>
                </a:spcBef>
                <a:spcAft>
                  <a:spcPct val="0"/>
                </a:spcAft>
                <a:defRPr b="1">
                  <a:solidFill>
                    <a:schemeClr val="tx2"/>
                  </a:solidFill>
                  <a:latin typeface="Arial" charset="0"/>
                </a:defRPr>
              </a:lvl7pPr>
              <a:lvl8pPr marL="3429000" indent="-228600" algn="ctr" eaLnBrk="0" fontAlgn="base" hangingPunct="0">
                <a:spcBef>
                  <a:spcPct val="0"/>
                </a:spcBef>
                <a:spcAft>
                  <a:spcPct val="0"/>
                </a:spcAft>
                <a:defRPr b="1">
                  <a:solidFill>
                    <a:schemeClr val="tx2"/>
                  </a:solidFill>
                  <a:latin typeface="Arial" charset="0"/>
                </a:defRPr>
              </a:lvl8pPr>
              <a:lvl9pPr marL="3886200" indent="-228600" algn="ctr" eaLnBrk="0" fontAlgn="base" hangingPunct="0">
                <a:spcBef>
                  <a:spcPct val="0"/>
                </a:spcBef>
                <a:spcAft>
                  <a:spcPct val="0"/>
                </a:spcAft>
                <a:defRPr b="1">
                  <a:solidFill>
                    <a:schemeClr val="tx2"/>
                  </a:solidFill>
                  <a:latin typeface="Arial" charset="0"/>
                </a:defRPr>
              </a:lvl9pPr>
            </a:lstStyle>
            <a:p>
              <a:pPr eaLnBrk="1" hangingPunct="1"/>
              <a:r>
                <a:rPr lang="en-US" b="0">
                  <a:solidFill>
                    <a:schemeClr val="tx1"/>
                  </a:solidFill>
                  <a:cs typeface="Arial" charset="0"/>
                </a:rPr>
                <a:t>sử dụng ref cho </a:t>
              </a:r>
            </a:p>
            <a:p>
              <a:pPr eaLnBrk="1" hangingPunct="1"/>
              <a:r>
                <a:rPr lang="en-US" b="0">
                  <a:solidFill>
                    <a:schemeClr val="tx1"/>
                  </a:solidFill>
                  <a:cs typeface="Arial" charset="0"/>
                </a:rPr>
                <a:t>tham số khi gọi hàm</a:t>
              </a:r>
            </a:p>
          </p:txBody>
        </p:sp>
      </p:grpSp>
    </p:spTree>
    <p:extLst>
      <p:ext uri="{BB962C8B-B14F-4D97-AF65-F5344CB8AC3E}">
        <p14:creationId xmlns:p14="http://schemas.microsoft.com/office/powerpoint/2010/main" val="7805720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369</TotalTime>
  <Words>977</Words>
  <Application>Microsoft Office PowerPoint</Application>
  <PresentationFormat>On-screen Show (4:3)</PresentationFormat>
  <Paragraphs>151</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Times New Roman</vt:lpstr>
      <vt:lpstr>Wingdings</vt:lpstr>
      <vt:lpstr>Office Theme</vt:lpstr>
      <vt:lpstr>Chương 1 – Phương thức và các loại tham số</vt:lpstr>
      <vt:lpstr>Method – Phương thức</vt:lpstr>
      <vt:lpstr>PowerPoint Presentation</vt:lpstr>
      <vt:lpstr>PowerPoint Presentation</vt:lpstr>
      <vt:lpstr>PowerPoint Presentation</vt:lpstr>
      <vt:lpstr>Ví dụ1: hàm xử lý biến toàn cục thì không cần tham số </vt:lpstr>
      <vt:lpstr>Ví dụ 2: Viết chương trình nhập số nguyên dương n và in ra màn hình các ước số của n </vt:lpstr>
      <vt:lpstr>   Ví dụ3: Viết chương trình nhập số nguyên dương n và tính  Sn=1+2+3+…+n;   n&gt;0  </vt:lpstr>
      <vt:lpstr>Các tham số ref, out, param</vt:lpstr>
      <vt:lpstr>ref, out, param</vt:lpstr>
      <vt:lpstr>ref, out, param</vt:lpstr>
      <vt:lpstr>Ví dụ:  Hoán vị 2 số nguyên a, b cho trước </vt:lpstr>
      <vt:lpstr>PowerPoint Presentation</vt:lpstr>
      <vt:lpstr>PowerPoint Presentation</vt:lpstr>
      <vt:lpstr>Bài tập</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PHƯƠNG PHÁP  LẬP TRÌNH HƯỚNG ĐỐI TƯỢNG (object-oriented programming - OOP)</dc:title>
  <dc:creator>Trinh Thanh Duy</dc:creator>
  <cp:lastModifiedBy>Elite</cp:lastModifiedBy>
  <cp:revision>79</cp:revision>
  <dcterms:created xsi:type="dcterms:W3CDTF">2012-09-07T14:59:45Z</dcterms:created>
  <dcterms:modified xsi:type="dcterms:W3CDTF">2017-09-15T03:35:31Z</dcterms:modified>
</cp:coreProperties>
</file>